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-17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F38BB-9E19-7748-B255-F537FC756D7B}" type="datetimeFigureOut">
              <a:rPr lang="en-US" smtClean="0"/>
              <a:t>4/10/14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F659D-5DBF-C14F-9835-78D75781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6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E26330-E027-4CAD-A22D-4F3CED32542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GB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68400" y="697230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34720" y="4415790"/>
            <a:ext cx="5139338" cy="418338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870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2C39-6615-45F9-BF20-0BD13FE83421}" type="datetime1">
              <a:rPr lang="en-US" altLang="zh-TW">
                <a:solidFill>
                  <a:srgbClr val="DBF5F9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DBF5F9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BF5F9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981DE5B-BFBA-4FC5-89EA-C1172B07663C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98055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50AD-28D3-4171-85C9-1A311F9ADF71}" type="datetime1">
              <a:rPr lang="en-US" altLang="zh-TW">
                <a:solidFill>
                  <a:srgbClr val="04617B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04617B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74A7E-A37B-4198-8AFE-BFF6FCABD216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89422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EDA0-13BA-4700-BBC3-198BB6E8187D}" type="datetime1">
              <a:rPr lang="en-US" altLang="zh-TW">
                <a:solidFill>
                  <a:srgbClr val="04617B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04617B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81B46-5C62-4B4B-A3FD-A0EAAB1B8CC6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168992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300555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7825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2"/>
            <a:ext cx="4953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2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1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04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04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3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87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7"/>
            <a:ext cx="53403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737"/>
            <a:ext cx="32369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3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88C2-4E8B-4093-99A8-1E59CE2D6A28}" type="datetime1">
              <a:rPr lang="en-US" altLang="zh-TW">
                <a:solidFill>
                  <a:srgbClr val="04617B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04617B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8CFD3-F2F0-4230-A4AC-94D347D685DC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830453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9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8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1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1"/>
            <a:ext cx="6607884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3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09B9-98D2-4D01-B4F1-EE5B9EF658FE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703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C195-EB34-4615-AD11-C63234A15F60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1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93B6-2F78-42C6-976A-1E416307CEF7}" type="datetime1">
              <a:rPr lang="en-US" altLang="zh-TW">
                <a:solidFill>
                  <a:srgbClr val="DBF5F9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DBF5F9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BF5F9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E535EDB-A12B-4164-8218-DBCB4CB570D1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496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B747-7EC3-425A-9BCB-B608A88D6A16}" type="datetime1">
              <a:rPr lang="en-US" altLang="zh-TW">
                <a:solidFill>
                  <a:srgbClr val="04617B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04617B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DF7BB-2379-499D-9FF7-FE3088FC8562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27127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02C7-536D-4342-851D-4424748C75F1}" type="datetime1">
              <a:rPr lang="en-US" altLang="zh-TW">
                <a:solidFill>
                  <a:srgbClr val="04617B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04617B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F460F-D1A5-43BA-9BE7-60818B0AF9BF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662028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18E1-5ABD-48DF-BB87-DA8CFD1B48E3}" type="datetime1">
              <a:rPr lang="en-US" altLang="zh-TW">
                <a:solidFill>
                  <a:srgbClr val="04617B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04617B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BE3A5-D851-4152-B758-038311EA6328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422611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D793-316E-409C-AEAF-9CAC2441F3C5}" type="datetime1">
              <a:rPr lang="en-US" altLang="zh-TW">
                <a:solidFill>
                  <a:srgbClr val="04617B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04617B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58A5D-1EB5-48A2-8D7A-F4229119393D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60917955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3486-6A76-448E-AD8C-688084F5B5D1}" type="datetime1">
              <a:rPr lang="en-US" altLang="zh-TW">
                <a:solidFill>
                  <a:srgbClr val="04617B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04617B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D8B26-A28D-4613-BE23-35E61A2BAF97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97277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72A3-1C9C-4244-BCD5-6417ECBDDED2}" type="datetime1">
              <a:rPr lang="en-US" altLang="zh-TW">
                <a:solidFill>
                  <a:srgbClr val="04617B">
                    <a:shade val="90000"/>
                  </a:srgbClr>
                </a:solidFill>
                <a:ea typeface="新細明體"/>
              </a:rPr>
              <a:pPr>
                <a:defRPr/>
              </a:pPr>
              <a:t>4/10/14</a:t>
            </a:fld>
            <a:endParaRPr lang="en-US" altLang="zh-TW">
              <a:solidFill>
                <a:srgbClr val="04617B">
                  <a:shade val="90000"/>
                </a:srgbClr>
              </a:solidFill>
              <a:ea typeface="新細明體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2007 Convention AAL PP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4401100-7AD8-4B19-8713-0F915F28A992}" type="slidenum">
              <a:rPr lang="en-US" altLang="zh-TW">
                <a:latin typeface="Constantia"/>
                <a:ea typeface="新細明體"/>
              </a:rPr>
              <a:pPr/>
              <a:t>‹#›</a:t>
            </a:fld>
            <a:endParaRPr lang="en-US" altLang="zh-TW">
              <a:latin typeface="Constantia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090747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microsoft.com/office/2007/relationships/media" Target="../media/media1.wmv"/><Relationship Id="rId16" Type="http://schemas.openxmlformats.org/officeDocument/2006/relationships/video" Target="../media/media1.wmv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9CC4061-E4AD-454D-AA56-9039FF3CCCC9}" type="datetimeFigureOut">
              <a:rPr lang="en-US" altLang="zh-TW" u="sng">
                <a:solidFill>
                  <a:srgbClr val="04617B">
                    <a:shade val="90000"/>
                  </a:srgbClr>
                </a:solidFill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4/10/14</a:t>
            </a:fld>
            <a:endParaRPr lang="en-US" altLang="zh-TW" u="sng">
              <a:solidFill>
                <a:srgbClr val="04617B">
                  <a:shade val="90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u="sng">
              <a:solidFill>
                <a:srgbClr val="04617B">
                  <a:shade val="90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7F77D81-26D6-40AE-ACFA-BA9CC09435EA}" type="slidenum">
              <a:rPr lang="en-US" altLang="zh-TW" u="sng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u="sng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u="sng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u="sng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48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 userDrawn="1"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 rotWithShape="1">
          <a:blip r:embed="rId17"/>
          <a:srcRect t="10601"/>
          <a:stretch/>
        </p:blipFill>
        <p:spPr>
          <a:xfrm>
            <a:off x="101030" y="92466"/>
            <a:ext cx="2230348" cy="1329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82358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BD16A22-1817-47A2-BE7E-A3C3CA36A5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93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D7337F-C307-4F9B-8E00-0E2205FD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2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hdphoto" Target="../media/hdphoto7.wdp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microsoft.com/office/2007/relationships/hdphoto" Target="../media/hdphoto12.wdp"/><Relationship Id="rId23" Type="http://schemas.openxmlformats.org/officeDocument/2006/relationships/image" Target="../media/image40.png"/><Relationship Id="rId24" Type="http://schemas.microsoft.com/office/2007/relationships/hdphoto" Target="../media/hdphoto13.wdp"/><Relationship Id="rId25" Type="http://schemas.openxmlformats.org/officeDocument/2006/relationships/image" Target="../media/image41.png"/><Relationship Id="rId26" Type="http://schemas.microsoft.com/office/2007/relationships/hdphoto" Target="../media/hdphoto14.wdp"/><Relationship Id="rId27" Type="http://schemas.openxmlformats.org/officeDocument/2006/relationships/image" Target="../media/image42.png"/><Relationship Id="rId28" Type="http://schemas.microsoft.com/office/2007/relationships/hdphoto" Target="../media/hdphoto15.wdp"/><Relationship Id="rId29" Type="http://schemas.openxmlformats.org/officeDocument/2006/relationships/image" Target="../media/image43.png"/><Relationship Id="rId30" Type="http://schemas.openxmlformats.org/officeDocument/2006/relationships/image" Target="../media/image44.png"/><Relationship Id="rId31" Type="http://schemas.microsoft.com/office/2007/relationships/hdphoto" Target="../media/hdphoto16.wdp"/><Relationship Id="rId32" Type="http://schemas.openxmlformats.org/officeDocument/2006/relationships/image" Target="../media/image45.jpe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microsoft.com/office/2007/relationships/hdphoto" Target="../media/hdphoto8.wdp"/><Relationship Id="rId13" Type="http://schemas.openxmlformats.org/officeDocument/2006/relationships/image" Target="../media/image34.png"/><Relationship Id="rId14" Type="http://schemas.microsoft.com/office/2007/relationships/hdphoto" Target="../media/hdphoto9.wdp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microsoft.com/office/2007/relationships/hdphoto" Target="../media/hdphoto10.wdp"/><Relationship Id="rId18" Type="http://schemas.openxmlformats.org/officeDocument/2006/relationships/image" Target="../media/image37.png"/><Relationship Id="rId19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microsoft.com/office/2007/relationships/hdphoto" Target="../media/hdphoto6.wdp"/><Relationship Id="rId8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microsoft.com/office/2007/relationships/hdphoto" Target="../media/hdphoto17.wdp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microsoft.com/office/2007/relationships/hdphoto" Target="../media/hdphoto18.wdp"/><Relationship Id="rId9" Type="http://schemas.openxmlformats.org/officeDocument/2006/relationships/image" Target="../media/image51.png"/><Relationship Id="rId10" Type="http://schemas.microsoft.com/office/2007/relationships/hdphoto" Target="../media/hdphoto19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7818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800" b="1" smtClean="0">
              <a:solidFill>
                <a:srgbClr val="FFFF00"/>
              </a:solidFill>
            </a:endParaRPr>
          </a:p>
        </p:txBody>
      </p:sp>
      <p:pic>
        <p:nvPicPr>
          <p:cNvPr id="25603" name="Picture 4" descr="Shopping Mal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0" name="Text Box 20"/>
          <p:cNvSpPr txBox="1">
            <a:spLocks noChangeArrowheads="1"/>
          </p:cNvSpPr>
          <p:nvPr/>
        </p:nvSpPr>
        <p:spPr bwMode="auto">
          <a:xfrm>
            <a:off x="1524000" y="35052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00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25606" name="TextBox 29"/>
          <p:cNvSpPr txBox="1">
            <a:spLocks noChangeArrowheads="1"/>
          </p:cNvSpPr>
          <p:nvPr/>
        </p:nvSpPr>
        <p:spPr bwMode="auto">
          <a:xfrm>
            <a:off x="1828800" y="304800"/>
            <a:ext cx="5334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4617B">
                    <a:lumMod val="60000"/>
                    <a:lumOff val="40000"/>
                  </a:srgbClr>
                </a:solidFill>
                <a:latin typeface="Arial" charset="0"/>
                <a:ea typeface="MS PGothic" panose="020B0600070205080204" pitchFamily="34" charset="-128"/>
              </a:rPr>
              <a:t>Online shopping centre</a:t>
            </a:r>
          </a:p>
        </p:txBody>
      </p:sp>
      <p:pic>
        <p:nvPicPr>
          <p:cNvPr id="2" name="Picture 8" descr="F:\Market Australia copy from home computer\Logo\SHOP_poweredByMarketAustralia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06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768995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620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Earning cashback &amp; IBV for your own shopping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467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Accor Hotel	2% cashback		4% IBV</a:t>
            </a:r>
          </a:p>
          <a:p>
            <a:pPr eaLnBrk="1" hangingPunct="1"/>
            <a:r>
              <a:rPr lang="en-US" dirty="0" smtClean="0"/>
              <a:t>Always On Sale	5% cashback		4% IBV</a:t>
            </a:r>
          </a:p>
          <a:p>
            <a:pPr eaLnBrk="1" hangingPunct="1"/>
            <a:r>
              <a:rPr lang="en-US" dirty="0" smtClean="0"/>
              <a:t>Apple Store				2% IBV</a:t>
            </a:r>
          </a:p>
          <a:p>
            <a:pPr eaLnBrk="1" hangingPunct="1"/>
            <a:r>
              <a:rPr lang="en-US" dirty="0" smtClean="0"/>
              <a:t>ASOS		4% cashback		4% IBV</a:t>
            </a:r>
          </a:p>
          <a:p>
            <a:pPr eaLnBrk="1" hangingPunct="1"/>
            <a:r>
              <a:rPr lang="en-US" dirty="0" smtClean="0"/>
              <a:t>Dan Murphy	3% cashback		4% IBV</a:t>
            </a:r>
          </a:p>
          <a:p>
            <a:pPr eaLnBrk="1" hangingPunct="1"/>
            <a:r>
              <a:rPr lang="en-US" dirty="0" smtClean="0"/>
              <a:t>Big W		2% cashback		4% IBV</a:t>
            </a:r>
          </a:p>
          <a:p>
            <a:pPr eaLnBrk="1" hangingPunct="1"/>
            <a:r>
              <a:rPr lang="en-US" dirty="0" smtClean="0"/>
              <a:t>Cartridge Sale				3% IBV</a:t>
            </a:r>
          </a:p>
          <a:p>
            <a:pPr eaLnBrk="1" hangingPunct="1"/>
            <a:r>
              <a:rPr lang="en-US" dirty="0" err="1" smtClean="0"/>
              <a:t>Webjet</a:t>
            </a:r>
            <a:r>
              <a:rPr lang="en-US" dirty="0" smtClean="0"/>
              <a:t>		4% cashback		4% IBV</a:t>
            </a:r>
          </a:p>
          <a:p>
            <a:pPr eaLnBrk="1" hangingPunct="1"/>
            <a:r>
              <a:rPr lang="en-US" dirty="0" smtClean="0"/>
              <a:t>Rebel Sports	4% cashback		4% IBV</a:t>
            </a:r>
          </a:p>
          <a:p>
            <a:pPr eaLnBrk="1" hangingPunct="1"/>
            <a:r>
              <a:rPr lang="en-US" dirty="0" err="1" smtClean="0"/>
              <a:t>Styletread</a:t>
            </a:r>
            <a:r>
              <a:rPr lang="en-US" dirty="0" smtClean="0"/>
              <a:t>		5% cashback		5% IBV</a:t>
            </a:r>
          </a:p>
        </p:txBody>
      </p:sp>
    </p:spTree>
    <p:extLst>
      <p:ext uri="{BB962C8B-B14F-4D97-AF65-F5344CB8AC3E}">
        <p14:creationId xmlns:p14="http://schemas.microsoft.com/office/powerpoint/2010/main" val="19977031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sz="3400" smtClean="0"/>
              <a:t>December best time to earn cashback &amp; IBV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1387475"/>
            <a:ext cx="9144000" cy="5470525"/>
          </a:xfrm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13091743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5502275"/>
          </a:xfrm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11340004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20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IBV Bonus Pool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762000" y="1935163"/>
            <a:ext cx="8229600" cy="43894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dirty="0" smtClean="0"/>
              <a:t>Congratulations 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have 67.50 IBV available for you to place within your organization* from the Advertising Bonus Pool.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ie</a:t>
            </a:r>
            <a:r>
              <a:rPr lang="en-US" dirty="0" smtClean="0"/>
              <a:t>. 67.50 x 4 = 270 IBV  </a:t>
            </a:r>
          </a:p>
        </p:txBody>
      </p:sp>
    </p:spTree>
    <p:extLst>
      <p:ext uri="{BB962C8B-B14F-4D97-AF65-F5344CB8AC3E}">
        <p14:creationId xmlns:p14="http://schemas.microsoft.com/office/powerpoint/2010/main" val="17380022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620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dirty="0" smtClean="0"/>
              <a:t>The power of leverage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229600" cy="20574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/>
              <a:t>Example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/>
              <a:t>5 people on each side qualify for IBV bonus pool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/>
              <a:t>5 x 270 = 1350 IBV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mtClean="0"/>
              <a:t>That is $300 IBV commission!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4495800"/>
            <a:ext cx="7667625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20 people on each side qualify for IBV bonus pool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20 x 270 = 5400 IBV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That is $1500 IBV commission!</a:t>
            </a:r>
            <a:endParaRPr lang="en-US" sz="1200" dirty="0">
              <a:solidFill>
                <a:prstClr val="black"/>
              </a:solidFill>
              <a:latin typeface="Arial" charset="0"/>
              <a:ea typeface="MS PGothic" panose="020B0600070205080204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 dirty="0">
              <a:solidFill>
                <a:prstClr val="black"/>
              </a:solidFill>
              <a:latin typeface="Arial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71992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10096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The power of leverage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229600" cy="20574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dirty="0" smtClean="0"/>
              <a:t>If 200 people in this room earn $500 cashback in a year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dirty="0" smtClean="0"/>
              <a:t>How much cashback do we all get in total?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3962400"/>
            <a:ext cx="7620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$100,000</a:t>
            </a:r>
            <a:endParaRPr lang="en-US" sz="9600" dirty="0">
              <a:solidFill>
                <a:prstClr val="black"/>
              </a:solidFill>
              <a:latin typeface="Arial" charset="0"/>
              <a:ea typeface="MS PGothic" panose="020B0600070205080204" pitchFamily="34" charset="-128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600" u="sng" dirty="0">
              <a:solidFill>
                <a:prstClr val="black"/>
              </a:solidFill>
              <a:latin typeface="Arial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2656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Don’t leave money on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35163"/>
            <a:ext cx="8229600" cy="8080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dirty="0" smtClean="0"/>
              <a:t>Change your buying habit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667000"/>
            <a:ext cx="78486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Change the way people 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657600"/>
            <a:ext cx="80772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Shop in your online shopping centre!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1322" y="4741068"/>
            <a:ext cx="6629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YOUR OWN WEB PORTAL!</a:t>
            </a:r>
          </a:p>
        </p:txBody>
      </p:sp>
    </p:spTree>
    <p:extLst>
      <p:ext uri="{BB962C8B-B14F-4D97-AF65-F5344CB8AC3E}">
        <p14:creationId xmlns:p14="http://schemas.microsoft.com/office/powerpoint/2010/main" val="20386843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318">
            <a:off x="4159372" y="615327"/>
            <a:ext cx="1330461" cy="3516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Power your body with Superfru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0812" y="1148186"/>
            <a:ext cx="963217" cy="5504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0" y="391726"/>
            <a:ext cx="1382529" cy="790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87" b="18719"/>
          <a:stretch/>
        </p:blipFill>
        <p:spPr>
          <a:xfrm rot="21427065">
            <a:off x="5668212" y="612935"/>
            <a:ext cx="1644604" cy="566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85" t="16521" r="24903" b="7977"/>
          <a:stretch/>
        </p:blipFill>
        <p:spPr>
          <a:xfrm>
            <a:off x="1958389" y="5937853"/>
            <a:ext cx="825007" cy="74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5925" y="4524721"/>
            <a:ext cx="1223954" cy="699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886">
            <a:off x="7483756" y="555254"/>
            <a:ext cx="1407983" cy="499607"/>
          </a:xfrm>
          <a:prstGeom prst="rect">
            <a:avLst/>
          </a:prstGeom>
          <a:effectLst>
            <a:glow rad="50800">
              <a:srgbClr val="CCECFF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399">
            <a:off x="8298739" y="5512791"/>
            <a:ext cx="668899" cy="781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1707" y="4210051"/>
            <a:ext cx="1333498" cy="761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1395">
            <a:off x="578709" y="635168"/>
            <a:ext cx="1837300" cy="422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6668" y="3125251"/>
            <a:ext cx="1662471" cy="3544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89" y="6235123"/>
            <a:ext cx="1541216" cy="331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19" y="6225054"/>
            <a:ext cx="1610728" cy="414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4" y="5805759"/>
            <a:ext cx="1196468" cy="1011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2738" y="2719251"/>
            <a:ext cx="1828801" cy="35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-2578" r="11797" b="-1017"/>
          <a:stretch/>
        </p:blipFill>
        <p:spPr>
          <a:xfrm rot="5400000">
            <a:off x="8147670" y="1490508"/>
            <a:ext cx="1261990" cy="368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3085514" y="6111593"/>
            <a:ext cx="189045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</a:t>
            </a:r>
            <a:r>
              <a:rPr lang="en-AU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</a:t>
            </a:r>
            <a:r>
              <a:rPr lang="en-A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WebCentres</a:t>
            </a:r>
            <a:endParaRPr lang="en-A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4691" y="5793716"/>
            <a:ext cx="1129489" cy="38947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Content Placeholder 2"/>
          <p:cNvSpPr>
            <a:spLocks noGrp="1"/>
          </p:cNvSpPr>
          <p:nvPr>
            <p:ph idx="4294967295"/>
          </p:nvPr>
        </p:nvSpPr>
        <p:spPr>
          <a:xfrm>
            <a:off x="2344557" y="1752600"/>
            <a:ext cx="4284843" cy="5015103"/>
          </a:xfrm>
          <a:prstGeom prst="rect">
            <a:avLst/>
          </a:prstGeo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6512" indent="0" algn="ctr">
              <a:buNone/>
            </a:pPr>
            <a:r>
              <a:rPr lang="en-AU" sz="4000" b="1" dirty="0" smtClean="0">
                <a:ln/>
                <a:solidFill>
                  <a:schemeClr val="accent3"/>
                </a:solidFill>
              </a:rPr>
              <a:t>ONLINE SHOPPING</a:t>
            </a:r>
            <a:endParaRPr lang="en-AU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" t="63986" r="3004" b="8041"/>
          <a:stretch>
            <a:fillRect/>
          </a:stretch>
        </p:blipFill>
        <p:spPr bwMode="auto">
          <a:xfrm>
            <a:off x="1730036" y="4962969"/>
            <a:ext cx="5722951" cy="48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naturalfoodsonline.com.au/wp-content/uploads/2014/01/6a012875b9a320970c0133ec9b4de3970b-800wi1.jpe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05" y="1820778"/>
            <a:ext cx="3840736" cy="302046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98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206930" cy="6957392"/>
            <a:chOff x="0" y="0"/>
            <a:chExt cx="9206930" cy="6957392"/>
          </a:xfrm>
        </p:grpSpPr>
        <p:sp>
          <p:nvSpPr>
            <p:cNvPr id="6" name="Rectangle 5"/>
            <p:cNvSpPr/>
            <p:nvPr/>
          </p:nvSpPr>
          <p:spPr>
            <a:xfrm>
              <a:off x="3864920" y="0"/>
              <a:ext cx="5342010" cy="69573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A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5292080" cy="2768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AU">
                <a:solidFill>
                  <a:srgbClr val="F79646">
                    <a:lumMod val="20000"/>
                    <a:lumOff val="80000"/>
                  </a:srgbClr>
                </a:solidFill>
                <a:latin typeface="Calibri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8" y="2743200"/>
            <a:ext cx="5194083" cy="4114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38100" y="2754020"/>
            <a:ext cx="5261066" cy="41039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AU">
              <a:solidFill>
                <a:srgbClr val="F79646">
                  <a:lumMod val="20000"/>
                  <a:lumOff val="80000"/>
                </a:srgbClr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63911" y="148297"/>
            <a:ext cx="3791185" cy="1116355"/>
            <a:chOff x="230321" y="153443"/>
            <a:chExt cx="3791185" cy="11163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53"/>
            <a:stretch/>
          </p:blipFill>
          <p:spPr>
            <a:xfrm>
              <a:off x="230321" y="153443"/>
              <a:ext cx="1101319" cy="11163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0"/>
            <a:stretch/>
          </p:blipFill>
          <p:spPr>
            <a:xfrm>
              <a:off x="1403648" y="153443"/>
              <a:ext cx="2617858" cy="111635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63" t="19078" r="5420" b="4150"/>
          <a:stretch/>
        </p:blipFill>
        <p:spPr>
          <a:xfrm>
            <a:off x="395536" y="1340768"/>
            <a:ext cx="7056785" cy="5184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9"/>
            <a:ext cx="7056785" cy="51876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849" t="34033" r="19033" b="7762"/>
          <a:stretch/>
        </p:blipFill>
        <p:spPr>
          <a:xfrm>
            <a:off x="3923928" y="1709341"/>
            <a:ext cx="2400300" cy="2871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617" t="34072" r="18824" b="7676"/>
          <a:stretch/>
        </p:blipFill>
        <p:spPr>
          <a:xfrm>
            <a:off x="3901877" y="1707084"/>
            <a:ext cx="2414587" cy="28740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47370" y="1356147"/>
            <a:ext cx="2968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from</a:t>
            </a:r>
            <a:r>
              <a:rPr lang="en-AU" sz="28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AU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AFGHANISTAN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3633006" y="2188871"/>
            <a:ext cx="2952328" cy="1448466"/>
          </a:xfrm>
          <a:prstGeom prst="downArrow">
            <a:avLst>
              <a:gd name="adj1" fmla="val 73229"/>
              <a:gd name="adj2" fmla="val 50000"/>
            </a:avLst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0000"/>
              </a:lnSpc>
            </a:pPr>
            <a:r>
              <a:rPr lang="en-AU" sz="2400" b="1" dirty="0">
                <a:solidFill>
                  <a:prstClr val="white"/>
                </a:solidFill>
                <a:latin typeface="Calibri"/>
              </a:rPr>
              <a:t>OVER</a:t>
            </a:r>
          </a:p>
          <a:p>
            <a:pPr algn="ctr" defTabSz="914400">
              <a:lnSpc>
                <a:spcPct val="80000"/>
              </a:lnSpc>
            </a:pPr>
            <a:r>
              <a:rPr lang="en-AU" sz="2400" b="1" dirty="0">
                <a:solidFill>
                  <a:prstClr val="white"/>
                </a:solidFill>
                <a:latin typeface="Calibri"/>
              </a:rPr>
              <a:t>200</a:t>
            </a:r>
          </a:p>
          <a:p>
            <a:pPr algn="ctr" defTabSz="914400">
              <a:lnSpc>
                <a:spcPct val="80000"/>
              </a:lnSpc>
            </a:pPr>
            <a:r>
              <a:rPr lang="en-AU" sz="2400" b="1" dirty="0">
                <a:solidFill>
                  <a:prstClr val="white"/>
                </a:solidFill>
                <a:latin typeface="Calibri"/>
              </a:rPr>
              <a:t>COUNTRIES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7150" y="3481430"/>
            <a:ext cx="2173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800" i="1" dirty="0">
                <a:solidFill>
                  <a:prstClr val="black"/>
                </a:solidFill>
                <a:latin typeface="Trebuchet MS" panose="020B0603020202020204" pitchFamily="34" charset="0"/>
              </a:rPr>
              <a:t>to</a:t>
            </a:r>
            <a:r>
              <a:rPr lang="en-AU" sz="28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AU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ZIMBABWE</a:t>
            </a:r>
          </a:p>
        </p:txBody>
      </p:sp>
    </p:spTree>
    <p:extLst>
      <p:ext uri="{BB962C8B-B14F-4D97-AF65-F5344CB8AC3E}">
        <p14:creationId xmlns:p14="http://schemas.microsoft.com/office/powerpoint/2010/main" val="22049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you know what you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9604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smtClean="0"/>
              <a:t>Hundreds of exclusive Market Australia branded products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200400"/>
            <a:ext cx="723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Over 600 partner stores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7315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You have to shop at your own shopping centre so you know how to show others</a:t>
            </a:r>
          </a:p>
        </p:txBody>
      </p:sp>
    </p:spTree>
    <p:extLst>
      <p:ext uri="{BB962C8B-B14F-4D97-AF65-F5344CB8AC3E}">
        <p14:creationId xmlns:p14="http://schemas.microsoft.com/office/powerpoint/2010/main" val="3379063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Do a Web Portal Tour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7986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sz="2800" dirty="0" smtClean="0"/>
              <a:t>Show your preferred customers how to shop online</a:t>
            </a:r>
          </a:p>
          <a:p>
            <a:pPr eaLnBrk="1" hangingPunct="1"/>
            <a:r>
              <a:rPr lang="en-US" sz="2800" dirty="0" smtClean="0"/>
              <a:t>For Market Australia product</a:t>
            </a:r>
          </a:p>
          <a:p>
            <a:pPr eaLnBrk="1" hangingPunct="1"/>
            <a:r>
              <a:rPr lang="en-US" sz="2800" dirty="0" smtClean="0"/>
              <a:t>For partner store products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938903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99661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Don’t shop for your customers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2971800"/>
            <a:ext cx="8229600" cy="3352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dirty="0" smtClean="0"/>
              <a:t>Don’t buy the products in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dirty="0" smtClean="0"/>
              <a:t>Delivery to them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dirty="0" smtClean="0"/>
              <a:t>And collect money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6772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1639888"/>
            <a:ext cx="9144000" cy="5218112"/>
          </a:xfrm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8938783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229600" cy="1047750"/>
          </a:xfrm>
        </p:spPr>
        <p:txBody>
          <a:bodyPr/>
          <a:lstStyle/>
          <a:p>
            <a:pPr eaLnBrk="1" hangingPunct="1"/>
            <a:r>
              <a:rPr lang="en-US" sz="3600" smtClean="0"/>
              <a:t>Teach your customers to be independent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935163"/>
            <a:ext cx="8229600" cy="21796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dirty="0" smtClean="0"/>
              <a:t>Customers do their own shopping</a:t>
            </a:r>
          </a:p>
          <a:p>
            <a:pPr eaLnBrk="1" hangingPunct="1"/>
            <a:r>
              <a:rPr lang="en-US" dirty="0" smtClean="0"/>
              <a:t>They shop online</a:t>
            </a:r>
          </a:p>
          <a:p>
            <a:pPr eaLnBrk="1" hangingPunct="1"/>
            <a:r>
              <a:rPr lang="en-US" dirty="0" smtClean="0"/>
              <a:t>They pay online</a:t>
            </a:r>
          </a:p>
          <a:p>
            <a:pPr eaLnBrk="1" hangingPunct="1"/>
            <a:r>
              <a:rPr lang="en-US" dirty="0" smtClean="0"/>
              <a:t>Market Australia ship the products out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42672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Increase share of customers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51054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Sale don’t stop when you are away! </a:t>
            </a:r>
          </a:p>
        </p:txBody>
      </p:sp>
    </p:spTree>
    <p:extLst>
      <p:ext uri="{BB962C8B-B14F-4D97-AF65-F5344CB8AC3E}">
        <p14:creationId xmlns:p14="http://schemas.microsoft.com/office/powerpoint/2010/main" val="37604623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Shopping MA branded products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1935163"/>
            <a:ext cx="8229600" cy="6556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30480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none" dirty="0" smtClean="0">
                <a:solidFill>
                  <a:prstClr val="black"/>
                </a:solidFill>
              </a:rPr>
              <a:t>You earn retail profit &amp; BV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4191000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none" dirty="0" smtClean="0">
                <a:solidFill>
                  <a:prstClr val="black"/>
                </a:solidFill>
              </a:rPr>
              <a:t>&amp; referral cashback!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960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Referral cashback  $29.26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1425575"/>
            <a:ext cx="9144000" cy="5432425"/>
          </a:xfrm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18986546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7818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800" b="1" smtClean="0">
              <a:solidFill>
                <a:srgbClr val="FFFF00"/>
              </a:solidFill>
            </a:endParaRPr>
          </a:p>
        </p:txBody>
      </p:sp>
      <p:pic>
        <p:nvPicPr>
          <p:cNvPr id="33795" name="Picture 4" descr="Shopping 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0" name="Text Box 20"/>
          <p:cNvSpPr txBox="1">
            <a:spLocks noChangeArrowheads="1"/>
          </p:cNvSpPr>
          <p:nvPr/>
        </p:nvSpPr>
        <p:spPr bwMode="auto">
          <a:xfrm>
            <a:off x="1524000" y="3505200"/>
            <a:ext cx="533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0%</a:t>
            </a:r>
          </a:p>
        </p:txBody>
      </p:sp>
      <p:sp>
        <p:nvSpPr>
          <p:cNvPr id="778262" name="Rectangle 22"/>
          <p:cNvSpPr>
            <a:spLocks noChangeArrowheads="1"/>
          </p:cNvSpPr>
          <p:nvPr/>
        </p:nvSpPr>
        <p:spPr bwMode="auto">
          <a:xfrm>
            <a:off x="2209800" y="10668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C0000"/>
                </a:solidFill>
                <a:latin typeface="Arial" charset="0"/>
                <a:ea typeface="MS PGothic" panose="020B0600070205080204" pitchFamily="34" charset="-128"/>
              </a:rPr>
              <a:t>au.shop.com</a:t>
            </a:r>
          </a:p>
        </p:txBody>
      </p:sp>
      <p:sp>
        <p:nvSpPr>
          <p:cNvPr id="31750" name="TextBox 29"/>
          <p:cNvSpPr txBox="1">
            <a:spLocks noChangeArrowheads="1"/>
          </p:cNvSpPr>
          <p:nvPr/>
        </p:nvSpPr>
        <p:spPr bwMode="auto">
          <a:xfrm>
            <a:off x="1828800" y="304800"/>
            <a:ext cx="54102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4617B">
                    <a:lumMod val="60000"/>
                    <a:lumOff val="40000"/>
                  </a:srgbClr>
                </a:solidFill>
                <a:latin typeface="Arial" charset="0"/>
                <a:ea typeface="MS PGothic" panose="020B0600070205080204" pitchFamily="34" charset="-128"/>
              </a:rPr>
              <a:t>Online shopping centre</a:t>
            </a:r>
          </a:p>
        </p:txBody>
      </p:sp>
      <p:pic>
        <p:nvPicPr>
          <p:cNvPr id="27" name="Picture 15" descr="fp13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00300"/>
            <a:ext cx="160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http://edge.shop.com/ccimg.shop.com/topbrands/nmlogos_10159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096000"/>
            <a:ext cx="168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5" descr="http://edge0.shop.com/ccimg.shop.com/topbrands/nmlogos_10172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1333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 descr="fp97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http://edge1.shop.com/ccimg.shop.com/topbrands/nmlogos_10174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1333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5" descr="http://edge.shop.com/ccimg.shop.com/topbrands/nmlogos_10154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1333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http://edge2.shop.com/ccimg.shop.com/topbrands/nmlogos_10009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77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 descr="fp139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fp1420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1143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rebelspo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53100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 descr="fp1425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81150"/>
            <a:ext cx="1447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8" descr="fp1419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057400"/>
            <a:ext cx="1466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3" descr="http://edge0.shop.com/ccimg.shop.com/topbrands/nmlogos_104694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05400"/>
            <a:ext cx="13335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1" descr="http://edge0.shop.com/ccimg.shop.com/topbrands/nmlogos_102444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35363"/>
            <a:ext cx="1905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http://edge0.shop.com/ccimg.shop.com/topbrands/nmlogos_102366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333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8" descr="F:\Market Australia copy from home computer\Logo\SHOP_poweredByMarketAustralia_log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06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382000" y="1981200"/>
            <a:ext cx="5334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2%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00" y="2971800"/>
            <a:ext cx="5334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3%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4400" y="3962400"/>
            <a:ext cx="530225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4%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33600" y="2514600"/>
            <a:ext cx="519113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2%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0400" y="4267200"/>
            <a:ext cx="671513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2%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876800"/>
            <a:ext cx="6096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71800" y="5715000"/>
            <a:ext cx="608013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05000" y="6400800"/>
            <a:ext cx="6096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5%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81600" y="6248400"/>
            <a:ext cx="6096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4%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8200" y="3048000"/>
            <a:ext cx="511175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9000" y="4343400"/>
            <a:ext cx="5334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77200" y="5181600"/>
            <a:ext cx="5334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2%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20000" y="6324600"/>
            <a:ext cx="5334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2%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77000" y="5562600"/>
            <a:ext cx="530225" cy="4000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  <a:ea typeface="MS PGothic" panose="020B0600070205080204" pitchFamily="34" charset="-128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434821388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7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7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0" grpId="0" animBg="1"/>
      <p:bldP spid="26" grpId="0" animBg="1"/>
      <p:bldP spid="30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302</Words>
  <Application>Microsoft Macintosh PowerPoint</Application>
  <PresentationFormat>On-screen Show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2_Flow</vt:lpstr>
      <vt:lpstr>2_Office Theme</vt:lpstr>
      <vt:lpstr>PowerPoint Presentation</vt:lpstr>
      <vt:lpstr>Do you know what you have?</vt:lpstr>
      <vt:lpstr>Do a Web Portal Tour</vt:lpstr>
      <vt:lpstr>Don’t shop for your customers</vt:lpstr>
      <vt:lpstr>PowerPoint Presentation</vt:lpstr>
      <vt:lpstr>Teach your customers to be independent</vt:lpstr>
      <vt:lpstr>Shopping MA branded products</vt:lpstr>
      <vt:lpstr>Referral cashback  $29.26</vt:lpstr>
      <vt:lpstr>PowerPoint Presentation</vt:lpstr>
      <vt:lpstr>Earning cashback &amp; IBV for your own shopping</vt:lpstr>
      <vt:lpstr>December best time to earn cashback &amp; IBV</vt:lpstr>
      <vt:lpstr>PowerPoint Presentation</vt:lpstr>
      <vt:lpstr>IBV Bonus Pool</vt:lpstr>
      <vt:lpstr>The power of leverage</vt:lpstr>
      <vt:lpstr>The power of leverage</vt:lpstr>
      <vt:lpstr>Don’t leave money on the table</vt:lpstr>
      <vt:lpstr>PowerPoint Presentation</vt:lpstr>
      <vt:lpstr>PowerPoint Presentation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Fisher</dc:creator>
  <cp:lastModifiedBy>Ryan Stack</cp:lastModifiedBy>
  <cp:revision>1</cp:revision>
  <dcterms:created xsi:type="dcterms:W3CDTF">2014-03-28T13:16:20Z</dcterms:created>
  <dcterms:modified xsi:type="dcterms:W3CDTF">2014-04-10T19:31:19Z</dcterms:modified>
</cp:coreProperties>
</file>