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Lst>
  <p:notesMasterIdLst>
    <p:notesMasterId r:id="rId21"/>
  </p:notesMasterIdLst>
  <p:sldIdLst>
    <p:sldId id="257" r:id="rId3"/>
    <p:sldId id="263" r:id="rId4"/>
    <p:sldId id="264" r:id="rId5"/>
    <p:sldId id="277" r:id="rId6"/>
    <p:sldId id="275" r:id="rId7"/>
    <p:sldId id="271" r:id="rId8"/>
    <p:sldId id="262" r:id="rId9"/>
    <p:sldId id="272" r:id="rId10"/>
    <p:sldId id="274" r:id="rId11"/>
    <p:sldId id="270" r:id="rId12"/>
    <p:sldId id="267" r:id="rId13"/>
    <p:sldId id="260" r:id="rId14"/>
    <p:sldId id="268" r:id="rId15"/>
    <p:sldId id="261" r:id="rId16"/>
    <p:sldId id="265" r:id="rId17"/>
    <p:sldId id="266" r:id="rId18"/>
    <p:sldId id="258" r:id="rId19"/>
    <p:sldId id="25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157" autoAdjust="0"/>
  </p:normalViewPr>
  <p:slideViewPr>
    <p:cSldViewPr>
      <p:cViewPr varScale="1">
        <p:scale>
          <a:sx n="53" d="100"/>
          <a:sy n="53" d="100"/>
        </p:scale>
        <p:origin x="-3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FB4B8B-2FF6-4907-BBA1-2AB725298C71}" type="datetimeFigureOut">
              <a:rPr lang="en-US" smtClean="0"/>
              <a:pPr/>
              <a:t>4/10/14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D4BFFD-EE8F-49D4-99B7-164BE29DBB59}" type="slidenum">
              <a:rPr lang="en-US" smtClean="0"/>
              <a:pPr/>
              <a:t>‹#›</a:t>
            </a:fld>
            <a:endParaRPr lang="en-US"/>
          </a:p>
        </p:txBody>
      </p:sp>
    </p:spTree>
    <p:extLst>
      <p:ext uri="{BB962C8B-B14F-4D97-AF65-F5344CB8AC3E}">
        <p14:creationId xmlns:p14="http://schemas.microsoft.com/office/powerpoint/2010/main" val="2388254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17412" name="Slide Number Placeholder 3"/>
          <p:cNvSpPr>
            <a:spLocks noGrp="1"/>
          </p:cNvSpPr>
          <p:nvPr>
            <p:ph type="sldNum" sz="quarter" idx="5"/>
          </p:nvPr>
        </p:nvSpPr>
        <p:spPr>
          <a:noFill/>
        </p:spPr>
        <p:txBody>
          <a:bodyPr/>
          <a:lstStyle/>
          <a:p>
            <a:fld id="{946D2DC1-1E48-439C-8DE1-41043FC072C1}"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can see</a:t>
            </a:r>
            <a:r>
              <a:rPr lang="en-US" baseline="0" dirty="0" smtClean="0"/>
              <a:t> from the chart, for most competitors they recommend taking up to 6 capsules a day to get to the needed level Market Australia are at only 2 capsules a  day. Our pills have a higher EPA/DHA than most competitors and this higher quality pill means that your customers do not have to swallow 6 pills.</a:t>
            </a:r>
          </a:p>
          <a:p>
            <a:endParaRPr lang="en-US" baseline="0" dirty="0" smtClean="0"/>
          </a:p>
          <a:p>
            <a:r>
              <a:rPr lang="en-US" baseline="0" dirty="0" smtClean="0"/>
              <a:t>Also, the chart shows that we have a high EPA/DHA ratio and total omega 3’s than most competitors. </a:t>
            </a:r>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The fish oil in Heart Health</a:t>
            </a:r>
            <a:r>
              <a:rPr lang="en-US" sz="1200" b="0" baseline="30000" dirty="0" smtClean="0">
                <a:latin typeface="+mn-lt"/>
              </a:rPr>
              <a:t>TM</a:t>
            </a:r>
            <a:r>
              <a:rPr lang="en-US" sz="1200" b="0" dirty="0" smtClean="0">
                <a:latin typeface="+mn-lt"/>
              </a:rPr>
              <a:t> Essential Omega-III comes from Peruvian sardines and anchovies, which contain the highest natural occurring ratios of EPA/DHA of any other fish species.  The short life cycle of these two species of fish make them ideal for fish oil supplements because they are less prone to the accumulation of environmental toxins. The fish oil is concentrated through a molecular distillation  and purification process.  It is tested for peroxide value, </a:t>
            </a:r>
            <a:r>
              <a:rPr lang="en-US" sz="1200" b="0" dirty="0" err="1" smtClean="0">
                <a:latin typeface="+mn-lt"/>
              </a:rPr>
              <a:t>anisidine</a:t>
            </a:r>
            <a:r>
              <a:rPr lang="en-US" sz="1200" b="0" dirty="0" smtClean="0">
                <a:latin typeface="+mn-lt"/>
              </a:rPr>
              <a:t> value, acid value, PCBs, Dioxins, Heavy Metals, Pesticides, and Fatty Acids.</a:t>
            </a:r>
          </a:p>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5993" y="8686014"/>
            <a:ext cx="2972007" cy="457986"/>
          </a:xfrm>
          <a:prstGeom prst="rect">
            <a:avLst/>
          </a:prstGeom>
          <a:noFill/>
          <a:ln w="9525">
            <a:noFill/>
            <a:miter lim="800000"/>
            <a:headEnd/>
            <a:tailEnd/>
          </a:ln>
        </p:spPr>
        <p:txBody>
          <a:bodyPr lIns="93168" tIns="46584" rIns="93168" bIns="46584" anchor="b"/>
          <a:lstStyle/>
          <a:p>
            <a:pPr algn="r"/>
            <a:fld id="{308F6BBC-CD71-49A5-AE3E-E4213E525284}" type="slidenum">
              <a:rPr lang="en-US" sz="1200">
                <a:solidFill>
                  <a:srgbClr val="000000"/>
                </a:solidFill>
                <a:latin typeface="Arial" pitchFamily="34" charset="0"/>
                <a:ea typeface="ＭＳ Ｐゴシック"/>
                <a:cs typeface="Arial" pitchFamily="34" charset="0"/>
              </a:rPr>
              <a:pPr algn="r"/>
              <a:t>17</a:t>
            </a:fld>
            <a:endParaRPr lang="en-US" sz="1200" dirty="0">
              <a:solidFill>
                <a:srgbClr val="000000"/>
              </a:solidFill>
              <a:latin typeface="Arial" pitchFamily="34" charset="0"/>
              <a:ea typeface="ＭＳ Ｐゴシック"/>
              <a:cs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dirty="0" smtClean="0">
              <a:latin typeface="Times New Roman" pitchFamily="18" charset="0"/>
              <a:ea typeface="ＭＳ Ｐゴシック"/>
              <a:cs typeface="ＭＳ Ｐゴシック"/>
            </a:endParaRPr>
          </a:p>
          <a:p>
            <a:endParaRPr lang="es-ES_tradnl" dirty="0" smtClean="0">
              <a:solidFill>
                <a:srgbClr val="000000"/>
              </a:solidFill>
              <a:latin typeface="GillSans"/>
              <a:ea typeface="ＭＳ Ｐゴシック"/>
              <a:cs typeface="ＭＳ Ｐゴシック"/>
            </a:endParaRPr>
          </a:p>
          <a:p>
            <a:pPr eaLnBrk="1" hangingPunct="1"/>
            <a:endParaRPr lang="en-US" dirty="0" smtClean="0">
              <a:latin typeface="Arial"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 unhealthy diet of processed, high-calorie, high-fat foods, pollution, smoking and sedentary lifestyles all contribute to poor heart health. Not smoking, maintaining a healthy weight, eating a diet rich in fruits, vegetables and whole grains, exercising regularly and taking the right supplements can all contribute to promoting good cardiovascular health. Clinical trials have shown that supplementing with omega-3 fatty acids (found in fish oil) may help to maintain normal levels of triglycerides support healthy blood pressure.</a:t>
            </a:r>
          </a:p>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Heart disease</a:t>
            </a:r>
            <a:r>
              <a:rPr lang="en-US" baseline="0" dirty="0" smtClean="0"/>
              <a:t> is still a leading cause of death in Australia but is declining due to education of the risks, </a:t>
            </a:r>
            <a:r>
              <a:rPr lang="en-US" sz="1200" b="0" dirty="0" smtClean="0">
                <a:latin typeface="+mn-lt"/>
              </a:rPr>
              <a:t>better prevention, and treatment. This is great news because it proves that this is an</a:t>
            </a:r>
            <a:r>
              <a:rPr lang="en-US" sz="1200" b="0" baseline="0" dirty="0" smtClean="0">
                <a:latin typeface="+mn-lt"/>
              </a:rPr>
              <a:t> issue in Australia that our supplements can assist with by </a:t>
            </a:r>
            <a:r>
              <a:rPr lang="en-US" sz="1200" b="0" dirty="0" smtClean="0">
                <a:latin typeface="+mn-lt"/>
              </a:rPr>
              <a:t>maintaining cardiovascular health.</a:t>
            </a:r>
            <a:endParaRPr lang="en-US" dirty="0" smtClean="0"/>
          </a:p>
        </p:txBody>
      </p:sp>
      <p:sp>
        <p:nvSpPr>
          <p:cNvPr id="4" name="Slide Number Placeholder 3"/>
          <p:cNvSpPr>
            <a:spLocks noGrp="1"/>
          </p:cNvSpPr>
          <p:nvPr>
            <p:ph type="sldNum" sz="quarter" idx="10"/>
          </p:nvPr>
        </p:nvSpPr>
        <p:spPr/>
        <p:txBody>
          <a:bodyPr/>
          <a:lstStyle/>
          <a:p>
            <a:fld id="{38D4BFFD-EE8F-49D4-99B7-164BE29DBB5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sz="1200" b="0" dirty="0" smtClean="0">
                <a:latin typeface="+mn-lt"/>
              </a:rPr>
              <a:t>National Heart Foundation of Australia  recommends</a:t>
            </a:r>
            <a:r>
              <a:rPr lang="en-US" sz="1200" b="0" baseline="0" dirty="0" smtClean="0">
                <a:latin typeface="+mn-lt"/>
              </a:rPr>
              <a:t> that for all adult Australians t</a:t>
            </a:r>
            <a:r>
              <a:rPr lang="en-US" dirty="0" smtClean="0"/>
              <a:t>o</a:t>
            </a:r>
            <a:r>
              <a:rPr lang="en-US" baseline="0" dirty="0" smtClean="0"/>
              <a:t> lower their risk of coronary heart disease (CHD), all Australians should consume about 500 mg per day of combined DHA and EPA through  a combination of the following: 2 or 3 servings (150 g serve) of oily fish per week, fish oil capsules or liquid, and food and drinks enriched with marine n-3 PUFA. </a:t>
            </a:r>
            <a:endParaRPr lang="en-US" dirty="0" smtClean="0"/>
          </a:p>
          <a:p>
            <a:endParaRPr lang="en-US" dirty="0" smtClean="0"/>
          </a:p>
          <a:p>
            <a:r>
              <a:rPr lang="en-US" dirty="0" smtClean="0"/>
              <a:t>This is were</a:t>
            </a:r>
            <a:r>
              <a:rPr lang="en-US" baseline="0" dirty="0" smtClean="0"/>
              <a:t> distributors come in, to educate them on the importance of supplementing with our Heart Health Essential Omega III Fish Oil capsules. Our Omega supplement exceeds that minimum requirement by the </a:t>
            </a:r>
            <a:r>
              <a:rPr lang="en-US" sz="1200" b="0" dirty="0" smtClean="0">
                <a:latin typeface="+mn-lt"/>
              </a:rPr>
              <a:t>National Heart Foundation of Australia for a normal adult.</a:t>
            </a:r>
            <a:r>
              <a:rPr lang="en-US" sz="1200" b="0" baseline="0" dirty="0" smtClean="0">
                <a:latin typeface="+mn-lt"/>
              </a:rPr>
              <a:t> </a:t>
            </a:r>
          </a:p>
          <a:p>
            <a:endParaRPr lang="en-US" sz="1200" b="0" baseline="0" dirty="0" smtClean="0">
              <a:latin typeface="+mn-lt"/>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14DA2CF-FB1D-431C-867E-85E0478CB68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D4BFFD-EE8F-49D4-99B7-164BE29DBB5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World Health Organization recommends an intake of 1–2 servings of Fish as protective against Coronary heart disease and stroke. </a:t>
            </a:r>
          </a:p>
        </p:txBody>
      </p:sp>
      <p:sp>
        <p:nvSpPr>
          <p:cNvPr id="4" name="Slide Number Placeholder 3"/>
          <p:cNvSpPr>
            <a:spLocks noGrp="1"/>
          </p:cNvSpPr>
          <p:nvPr>
            <p:ph type="sldNum" sz="quarter" idx="10"/>
          </p:nvPr>
        </p:nvSpPr>
        <p:spPr/>
        <p:txBody>
          <a:bodyPr/>
          <a:lstStyle/>
          <a:p>
            <a:fld id="{114DA2CF-FB1D-431C-867E-85E0478CB68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We have a great quality product!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Heart Health™ Essential Omega III provides the three grams of EPA (eicosapentaenoic acid) and DHA (docosahexaenoic acid) that studies reveal is the most effective amount to promote overall cardiovascular health.</a:t>
            </a:r>
            <a:r>
              <a:rPr lang="en-US" b="1" dirty="0" smtClean="0"/>
              <a:t> </a:t>
            </a:r>
            <a:r>
              <a:rPr lang="en-US" sz="1200" kern="1200" dirty="0" smtClean="0">
                <a:solidFill>
                  <a:schemeClr val="tx1"/>
                </a:solidFill>
                <a:latin typeface="+mn-lt"/>
                <a:ea typeface="+mn-ea"/>
                <a:cs typeface="+mn-cs"/>
              </a:rPr>
              <a:t>This is important because both EPA and DHA have been proven to help maintain normal plasma triglycerides.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r>
              <a:rPr lang="en-US" dirty="0" smtClean="0"/>
              <a:t>Each daily serving provides 3000 mg of fish oil to supply 900 mg of EPA</a:t>
            </a:r>
            <a:r>
              <a:rPr lang="en-US" i="1" dirty="0" smtClean="0"/>
              <a:t>†</a:t>
            </a:r>
            <a:r>
              <a:rPr lang="en-US" dirty="0" smtClean="0"/>
              <a:t> and 600 mg of DHA.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14DA2CF-FB1D-431C-867E-85E0478CB68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405258" y="6041364"/>
            <a:ext cx="684133" cy="365125"/>
          </a:xfrm>
          <a:prstGeom prst="rect">
            <a:avLst/>
          </a:prstGeom>
        </p:spPr>
        <p:txBody>
          <a:bodyPr/>
          <a:lstStyle/>
          <a:p>
            <a:fld id="{EBCD5785-8A43-4CC4-A705-D4AA7E8DB57F}" type="datetimeFigureOut">
              <a:rPr lang="en-US" smtClean="0">
                <a:solidFill>
                  <a:prstClr val="black">
                    <a:tint val="75000"/>
                  </a:prstClr>
                </a:solidFill>
              </a:rPr>
              <a:pPr/>
              <a:t>4/10/14</a:t>
            </a:fld>
            <a:endParaRPr lang="en-US" dirty="0">
              <a:solidFill>
                <a:prstClr val="black">
                  <a:tint val="75000"/>
                </a:prstClr>
              </a:solidFill>
            </a:endParaRPr>
          </a:p>
        </p:txBody>
      </p:sp>
      <p:sp>
        <p:nvSpPr>
          <p:cNvPr id="5" name="Footer Placeholder 4"/>
          <p:cNvSpPr>
            <a:spLocks noGrp="1"/>
          </p:cNvSpPr>
          <p:nvPr>
            <p:ph type="ftr" sz="quarter" idx="11"/>
          </p:nvPr>
        </p:nvSpPr>
        <p:spPr>
          <a:xfrm>
            <a:off x="508133" y="6041364"/>
            <a:ext cx="4724439" cy="365125"/>
          </a:xfrm>
          <a:prstGeom prst="rect">
            <a:avLst/>
          </a:prstGeo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444676" y="6041364"/>
            <a:ext cx="512638" cy="365125"/>
          </a:xfrm>
          <a:prstGeom prst="rect">
            <a:avLst/>
          </a:prstGeom>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628393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133" y="2160589"/>
            <a:ext cx="3138844"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8472" y="2160590"/>
            <a:ext cx="3138843"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5405258" y="6041364"/>
            <a:ext cx="684133" cy="365125"/>
          </a:xfrm>
          <a:prstGeom prst="rect">
            <a:avLst/>
          </a:prstGeom>
        </p:spPr>
        <p:txBody>
          <a:bodyPr/>
          <a:lstStyle/>
          <a:p>
            <a:fld id="{EBCD5785-8A43-4CC4-A705-D4AA7E8DB57F}" type="datetimeFigureOut">
              <a:rPr lang="en-US" smtClean="0">
                <a:solidFill>
                  <a:prstClr val="black">
                    <a:tint val="75000"/>
                  </a:prstClr>
                </a:solidFill>
              </a:rPr>
              <a:pPr/>
              <a:t>4/10/14</a:t>
            </a:fld>
            <a:endParaRPr lang="en-US" dirty="0">
              <a:solidFill>
                <a:prstClr val="black">
                  <a:tint val="75000"/>
                </a:prstClr>
              </a:solidFill>
            </a:endParaRPr>
          </a:p>
        </p:txBody>
      </p:sp>
      <p:sp>
        <p:nvSpPr>
          <p:cNvPr id="6" name="Footer Placeholder 5"/>
          <p:cNvSpPr>
            <a:spLocks noGrp="1"/>
          </p:cNvSpPr>
          <p:nvPr>
            <p:ph type="ftr" sz="quarter" idx="11"/>
          </p:nvPr>
        </p:nvSpPr>
        <p:spPr>
          <a:xfrm>
            <a:off x="508133" y="6041364"/>
            <a:ext cx="4724439" cy="365125"/>
          </a:xfrm>
          <a:prstGeom prst="rect">
            <a:avLst/>
          </a:prstGeom>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444676" y="6041364"/>
            <a:ext cx="512638" cy="365125"/>
          </a:xfrm>
          <a:prstGeom prst="rect">
            <a:avLst/>
          </a:prstGeom>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76166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405258" y="6041364"/>
            <a:ext cx="684133" cy="365125"/>
          </a:xfrm>
          <a:prstGeom prst="rect">
            <a:avLst/>
          </a:prstGeom>
        </p:spPr>
        <p:txBody>
          <a:bodyPr/>
          <a:lstStyle/>
          <a:p>
            <a:fld id="{EBCD5785-8A43-4CC4-A705-D4AA7E8DB57F}" type="datetimeFigureOut">
              <a:rPr lang="en-US" smtClean="0">
                <a:solidFill>
                  <a:prstClr val="black">
                    <a:tint val="75000"/>
                  </a:prstClr>
                </a:solidFill>
              </a:rPr>
              <a:pPr/>
              <a:t>4/10/14</a:t>
            </a:fld>
            <a:endParaRPr lang="en-US" dirty="0">
              <a:solidFill>
                <a:prstClr val="black">
                  <a:tint val="75000"/>
                </a:prstClr>
              </a:solidFill>
            </a:endParaRPr>
          </a:p>
        </p:txBody>
      </p:sp>
      <p:sp>
        <p:nvSpPr>
          <p:cNvPr id="3" name="Footer Placeholder 2"/>
          <p:cNvSpPr>
            <a:spLocks noGrp="1"/>
          </p:cNvSpPr>
          <p:nvPr>
            <p:ph type="ftr" sz="quarter" idx="11"/>
          </p:nvPr>
        </p:nvSpPr>
        <p:spPr>
          <a:xfrm>
            <a:off x="508133" y="6041364"/>
            <a:ext cx="4724439"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444676" y="6041364"/>
            <a:ext cx="512638" cy="365125"/>
          </a:xfrm>
          <a:prstGeom prst="rect">
            <a:avLst/>
          </a:prstGeom>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9786709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wirl.png"/>
          <p:cNvPicPr>
            <a:picLocks noChangeAspect="1"/>
          </p:cNvPicPr>
          <p:nvPr/>
        </p:nvPicPr>
        <p:blipFill>
          <a:blip r:embed="rId3" cstate="print"/>
          <a:stretch>
            <a:fillRect/>
          </a:stretch>
        </p:blipFill>
        <p:spPr>
          <a:xfrm>
            <a:off x="0" y="1295400"/>
            <a:ext cx="9144000" cy="3202682"/>
          </a:xfrm>
          <a:prstGeom prst="rect">
            <a:avLst/>
          </a:prstGeom>
        </p:spPr>
      </p:pic>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2.xml"/><Relationship Id="rId7" Type="http://schemas.openxmlformats.org/officeDocument/2006/relationships/image" Target="../media/image1.jpeg"/><Relationship Id="rId8"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8"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31" r:id="rId1"/>
    <p:sldLayoutId id="2147483761" r:id="rId2"/>
    <p:sldLayoutId id="2147483762" r:id="rId3"/>
    <p:sldLayoutId id="2147483763" r:id="rId4"/>
    <p:sldLayoutId id="2147483764" r:id="rId5"/>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hyperlink" Target="facebook.com%5Cmarketaustralia" TargetMode="External"/><Relationship Id="rId4" Type="http://schemas.openxmlformats.org/officeDocument/2006/relationships/image" Target="../media/image12.png"/><Relationship Id="rId5" Type="http://schemas.openxmlformats.org/officeDocument/2006/relationships/hyperlink" Target="twitter.com%5Cmarketaustralia" TargetMode="External"/><Relationship Id="rId6" Type="http://schemas.openxmlformats.org/officeDocument/2006/relationships/image" Target="../media/image13.png"/><Relationship Id="rId7" Type="http://schemas.openxmlformats.org/officeDocument/2006/relationships/hyperlink" Target="http://www.marketaustralia.com.au/" TargetMode="External"/><Relationship Id="rId8" Type="http://schemas.openxmlformats.org/officeDocument/2006/relationships/image" Target="../media/image14.png"/><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www.abs.gov.au/ausstats/abs@.nsf/Products/6BAD463E482C6970CA2579C6000F6AF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testing.heartfoundation.org.au/healthy-eating/Pages/fish-oil-program.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2209800"/>
            <a:ext cx="4793456" cy="2209800"/>
          </a:xfrm>
          <a:noFill/>
        </p:spPr>
        <p:txBody>
          <a:bodyPr>
            <a:normAutofit fontScale="90000"/>
          </a:bodyPr>
          <a:lstStyle/>
          <a:p>
            <a:pPr algn="ctr" defTabSz="914363" eaLnBrk="1" fontAlgn="auto" hangingPunct="1">
              <a:spcAft>
                <a:spcPts val="0"/>
              </a:spcAft>
              <a:defRPr/>
            </a:pPr>
            <a:r>
              <a:rPr lang="en-US" b="1" dirty="0" smtClean="0">
                <a:solidFill>
                  <a:schemeClr val="tx1"/>
                </a:solidFill>
              </a:rPr>
              <a:t>Heart Health</a:t>
            </a:r>
            <a:r>
              <a:rPr lang="en-US" b="1" baseline="30000" dirty="0" smtClean="0">
                <a:solidFill>
                  <a:schemeClr val="tx1"/>
                </a:solidFill>
              </a:rPr>
              <a:t>TM</a:t>
            </a:r>
            <a:r>
              <a:rPr lang="en-US" b="1" dirty="0" smtClean="0">
                <a:solidFill>
                  <a:schemeClr val="tx1"/>
                </a:solidFill>
              </a:rPr>
              <a:t> Essential Omega-III </a:t>
            </a:r>
            <a:r>
              <a:rPr lang="en-US" dirty="0" smtClean="0">
                <a:solidFill>
                  <a:schemeClr val="tx1"/>
                </a:solidFill>
              </a:rPr>
              <a:t/>
            </a:r>
            <a:br>
              <a:rPr lang="en-US" dirty="0" smtClean="0">
                <a:solidFill>
                  <a:schemeClr val="tx1"/>
                </a:solidFill>
              </a:rPr>
            </a:br>
            <a:r>
              <a:rPr lang="en-US" dirty="0" smtClean="0">
                <a:solidFill>
                  <a:schemeClr val="tx1"/>
                </a:solidFill>
              </a:rPr>
              <a:t>in Australia!</a:t>
            </a:r>
            <a:endParaRPr dirty="0">
              <a:solidFill>
                <a:schemeClr val="tx1"/>
              </a:solidFill>
            </a:endParaRPr>
          </a:p>
        </p:txBody>
      </p:sp>
      <p:pic>
        <p:nvPicPr>
          <p:cNvPr id="5123" name="Picture 6"/>
          <p:cNvPicPr>
            <a:picLocks noChangeAspect="1" noChangeArrowheads="1"/>
          </p:cNvPicPr>
          <p:nvPr/>
        </p:nvPicPr>
        <p:blipFill>
          <a:blip r:embed="rId3" cstate="print"/>
          <a:srcRect/>
          <a:stretch>
            <a:fillRect/>
          </a:stretch>
        </p:blipFill>
        <p:spPr bwMode="auto">
          <a:xfrm>
            <a:off x="3962400" y="4876800"/>
            <a:ext cx="4495800" cy="1351238"/>
          </a:xfrm>
          <a:prstGeom prst="rect">
            <a:avLst/>
          </a:prstGeom>
          <a:noFill/>
          <a:ln w="9525">
            <a:noFill/>
            <a:miter lim="800000"/>
            <a:headEnd/>
            <a:tailEnd/>
          </a:ln>
        </p:spPr>
      </p:pic>
      <p:pic>
        <p:nvPicPr>
          <p:cNvPr id="4" name="Picture 3" descr="AUS_ENG_713853_heartHealthOmegaIII_0113.png"/>
          <p:cNvPicPr>
            <a:picLocks noChangeAspect="1"/>
          </p:cNvPicPr>
          <p:nvPr/>
        </p:nvPicPr>
        <p:blipFill>
          <a:blip r:embed="rId4" cstate="print"/>
          <a:srcRect l="27778" t="10000" r="28889" b="10000"/>
          <a:stretch>
            <a:fillRect/>
          </a:stretch>
        </p:blipFill>
        <p:spPr>
          <a:xfrm>
            <a:off x="685800" y="1981200"/>
            <a:ext cx="2362200" cy="4360985"/>
          </a:xfrm>
          <a:prstGeom prst="rect">
            <a:avLst/>
          </a:prstGeom>
        </p:spPr>
      </p:pic>
      <p:sp>
        <p:nvSpPr>
          <p:cNvPr id="5" name="TextBox 4"/>
          <p:cNvSpPr txBox="1"/>
          <p:nvPr/>
        </p:nvSpPr>
        <p:spPr>
          <a:xfrm>
            <a:off x="1524000" y="373559"/>
            <a:ext cx="7239000" cy="769441"/>
          </a:xfrm>
          <a:prstGeom prst="rect">
            <a:avLst/>
          </a:prstGeom>
          <a:noFill/>
        </p:spPr>
        <p:txBody>
          <a:bodyPr wrap="square" rtlCol="0">
            <a:spAutoFit/>
          </a:bodyPr>
          <a:lstStyle/>
          <a:p>
            <a:r>
              <a:rPr lang="en-US" sz="4400" b="1" dirty="0" smtClean="0">
                <a:solidFill>
                  <a:srgbClr val="FFFF00"/>
                </a:solidFill>
                <a:latin typeface="Trebuchet MS" pitchFamily="34" charset="0"/>
              </a:rPr>
              <a:t>Protect your Heart with</a:t>
            </a:r>
            <a:endParaRPr lang="en-US" sz="4400" b="1" dirty="0">
              <a:solidFill>
                <a:srgbClr val="FFFF00"/>
              </a:solidFill>
              <a:latin typeface="Trebuchet MS"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82000" cy="664797"/>
          </a:xfrm>
        </p:spPr>
        <p:txBody>
          <a:bodyPr/>
          <a:lstStyle/>
          <a:p>
            <a:pPr algn="ctr"/>
            <a:r>
              <a:rPr lang="en-US" b="1" dirty="0" smtClean="0">
                <a:solidFill>
                  <a:srgbClr val="FFFF00"/>
                </a:solidFill>
              </a:rPr>
              <a:t>How do we compete?</a:t>
            </a:r>
            <a:endParaRPr lang="en-US" b="1" dirty="0">
              <a:solidFill>
                <a:srgbClr val="FFFF00"/>
              </a:solidFill>
            </a:endParaRPr>
          </a:p>
        </p:txBody>
      </p:sp>
      <p:graphicFrame>
        <p:nvGraphicFramePr>
          <p:cNvPr id="4" name="Table 3"/>
          <p:cNvGraphicFramePr>
            <a:graphicFrameLocks noGrp="1"/>
          </p:cNvGraphicFramePr>
          <p:nvPr/>
        </p:nvGraphicFramePr>
        <p:xfrm>
          <a:off x="304801" y="2209800"/>
          <a:ext cx="8458201" cy="3582173"/>
        </p:xfrm>
        <a:graphic>
          <a:graphicData uri="http://schemas.openxmlformats.org/drawingml/2006/table">
            <a:tbl>
              <a:tblPr/>
              <a:tblGrid>
                <a:gridCol w="2362201"/>
                <a:gridCol w="1447799"/>
                <a:gridCol w="609601"/>
                <a:gridCol w="1371599"/>
                <a:gridCol w="762000"/>
                <a:gridCol w="914401"/>
                <a:gridCol w="990600"/>
              </a:tblGrid>
              <a:tr h="619827">
                <a:tc>
                  <a:txBody>
                    <a:bodyPr/>
                    <a:lstStyle/>
                    <a:p>
                      <a:pPr algn="ctr" fontAlgn="b"/>
                      <a:r>
                        <a:rPr lang="en-US" sz="1200" b="1" i="0" u="none" strike="noStrike" dirty="0">
                          <a:solidFill>
                            <a:srgbClr val="000000"/>
                          </a:solidFill>
                          <a:latin typeface="Calibri"/>
                        </a:rPr>
                        <a:t>Product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b="1" i="0" u="none" strike="noStrike" dirty="0">
                          <a:solidFill>
                            <a:srgbClr val="000000"/>
                          </a:solidFill>
                          <a:latin typeface="Calibri"/>
                        </a:rPr>
                        <a:t>Servings Size &amp; Amount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b="1" i="0" u="none" strike="noStrike" dirty="0">
                          <a:solidFill>
                            <a:srgbClr val="000000"/>
                          </a:solidFill>
                          <a:latin typeface="Calibri"/>
                        </a:rPr>
                        <a:t># of Servings</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b="1" i="0" u="none" strike="noStrike" dirty="0" smtClean="0">
                          <a:solidFill>
                            <a:srgbClr val="000000"/>
                          </a:solidFill>
                          <a:latin typeface="Calibri"/>
                        </a:rPr>
                        <a:t>Total Omega 3’s</a:t>
                      </a:r>
                      <a:endParaRPr lang="en-US" sz="1200" b="1" i="0" u="none" strike="noStrike" dirty="0">
                        <a:solidFill>
                          <a:srgbClr val="000000"/>
                        </a:solidFill>
                        <a:latin typeface="Calibri"/>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b="1" i="0" u="none" strike="noStrike" dirty="0">
                          <a:solidFill>
                            <a:srgbClr val="000000"/>
                          </a:solidFill>
                          <a:latin typeface="Calibri"/>
                        </a:rPr>
                        <a:t>EPA</a:t>
                      </a:r>
                      <a:br>
                        <a:rPr lang="en-US" sz="1200" b="1" i="0" u="none" strike="noStrike" dirty="0">
                          <a:solidFill>
                            <a:srgbClr val="000000"/>
                          </a:solidFill>
                          <a:latin typeface="Calibri"/>
                        </a:rPr>
                      </a:br>
                      <a:r>
                        <a:rPr lang="en-US" sz="1200" b="1" i="0" u="none" strike="noStrike" dirty="0">
                          <a:solidFill>
                            <a:srgbClr val="000000"/>
                          </a:solidFill>
                          <a:latin typeface="Calibri"/>
                        </a:rPr>
                        <a:t>/ serving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b="1" i="0" u="none" strike="noStrike" dirty="0">
                          <a:solidFill>
                            <a:srgbClr val="000000"/>
                          </a:solidFill>
                          <a:latin typeface="Calibri"/>
                        </a:rPr>
                        <a:t>DHA </a:t>
                      </a:r>
                      <a:br>
                        <a:rPr lang="en-US" sz="1200" b="1" i="0" u="none" strike="noStrike" dirty="0">
                          <a:solidFill>
                            <a:srgbClr val="000000"/>
                          </a:solidFill>
                          <a:latin typeface="Calibri"/>
                        </a:rPr>
                      </a:br>
                      <a:r>
                        <a:rPr lang="en-US" sz="1200" b="1" i="0" u="none" strike="noStrike" dirty="0">
                          <a:solidFill>
                            <a:srgbClr val="000000"/>
                          </a:solidFill>
                          <a:latin typeface="Calibri"/>
                        </a:rPr>
                        <a:t>/ serving</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fontAlgn="b"/>
                      <a:r>
                        <a:rPr lang="en-US" sz="1200" b="1" i="0" u="none" strike="noStrike" dirty="0">
                          <a:solidFill>
                            <a:srgbClr val="000000"/>
                          </a:solidFill>
                          <a:latin typeface="Calibri"/>
                        </a:rPr>
                        <a:t>Price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r>
              <a:tr h="442733">
                <a:tc>
                  <a:txBody>
                    <a:bodyPr/>
                    <a:lstStyle/>
                    <a:p>
                      <a:pPr algn="l" fontAlgn="b"/>
                      <a:r>
                        <a:rPr lang="en-US" sz="1200" b="0" i="0" u="none" strike="noStrike" dirty="0">
                          <a:solidFill>
                            <a:srgbClr val="000000"/>
                          </a:solidFill>
                          <a:latin typeface="+mn-lt"/>
                        </a:rPr>
                        <a:t>Heart Health Essential Omega III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b"/>
                      <a:r>
                        <a:rPr lang="en-US" sz="1200" b="0" i="0" u="none" strike="noStrike" dirty="0">
                          <a:solidFill>
                            <a:srgbClr val="000000"/>
                          </a:solidFill>
                          <a:latin typeface="+mn-lt"/>
                        </a:rPr>
                        <a:t>120 Softgel Capsules (Take 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0" i="0" u="none" strike="noStrike" smtClean="0">
                          <a:solidFill>
                            <a:srgbClr val="000000"/>
                          </a:solidFill>
                          <a:latin typeface="+mn-lt"/>
                        </a:rPr>
                        <a:t>60</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0" i="0" u="none" strike="noStrike" dirty="0" smtClean="0">
                          <a:solidFill>
                            <a:srgbClr val="000000"/>
                          </a:solidFill>
                          <a:latin typeface="+mn-lt"/>
                        </a:rPr>
                        <a:t>1,500 mg</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mn-lt"/>
                        </a:rPr>
                        <a:t>900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0" i="0" u="none" strike="noStrike" dirty="0">
                          <a:solidFill>
                            <a:srgbClr val="000000"/>
                          </a:solidFill>
                          <a:latin typeface="+mn-lt"/>
                        </a:rPr>
                        <a:t>600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n-US" sz="1200" b="0" i="0" u="none" strike="noStrike" dirty="0" smtClean="0">
                          <a:solidFill>
                            <a:srgbClr val="000000"/>
                          </a:solidFill>
                          <a:latin typeface="+mn-lt"/>
                        </a:rPr>
                        <a:t>$63.95</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80440">
                <a:tc>
                  <a:txBody>
                    <a:bodyPr/>
                    <a:lstStyle/>
                    <a:p>
                      <a:pPr algn="l" fontAlgn="b"/>
                      <a:r>
                        <a:rPr lang="en-US" sz="1200" b="0" i="0" u="none" strike="noStrike" dirty="0">
                          <a:solidFill>
                            <a:srgbClr val="00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200" b="0" i="0" u="none" strike="noStrike" dirty="0">
                          <a:solidFill>
                            <a:srgbClr val="00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200" b="0" i="0" u="none" strike="noStrike">
                          <a:solidFill>
                            <a:srgbClr val="00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200" b="0" i="0" u="none" strike="noStrike">
                          <a:solidFill>
                            <a:srgbClr val="00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200" b="0" i="0" u="none" strike="noStrike" dirty="0">
                          <a:solidFill>
                            <a:srgbClr val="00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ctr" fontAlgn="b"/>
                      <a:r>
                        <a:rPr lang="en-US" sz="1200" b="0" i="0" u="none" strike="noStrike">
                          <a:solidFill>
                            <a:srgbClr val="00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c>
                  <a:txBody>
                    <a:bodyPr/>
                    <a:lstStyle/>
                    <a:p>
                      <a:pPr algn="l" fontAlgn="b"/>
                      <a:r>
                        <a:rPr lang="en-US" sz="1200" b="0" i="0" u="none" strike="noStrike" dirty="0">
                          <a:solidFill>
                            <a:srgbClr val="000000"/>
                          </a:solidFill>
                          <a:latin typeface="+mn-lt"/>
                        </a:rPr>
                        <a:t>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solidFill>
                  </a:tcPr>
                </a:tc>
              </a:tr>
              <a:tr h="430960">
                <a:tc>
                  <a:txBody>
                    <a:bodyPr/>
                    <a:lstStyle/>
                    <a:p>
                      <a:pPr marL="0" marR="0" indent="0" algn="l" defTabSz="914363" rtl="0" eaLnBrk="1" fontAlgn="b" latinLnBrk="0" hangingPunct="1">
                        <a:lnSpc>
                          <a:spcPct val="100000"/>
                        </a:lnSpc>
                        <a:spcBef>
                          <a:spcPts val="0"/>
                        </a:spcBef>
                        <a:spcAft>
                          <a:spcPts val="0"/>
                        </a:spcAft>
                        <a:buClrTx/>
                        <a:buSzTx/>
                        <a:buFontTx/>
                        <a:buNone/>
                        <a:tabLst/>
                        <a:defRPr/>
                      </a:pPr>
                      <a:r>
                        <a:rPr lang="en-US" sz="1200" b="0" i="0" u="none" strike="noStrike" dirty="0" smtClean="0">
                          <a:solidFill>
                            <a:srgbClr val="000000"/>
                          </a:solidFill>
                          <a:latin typeface="+mn-lt"/>
                        </a:rPr>
                        <a:t>Blackmore's</a:t>
                      </a:r>
                      <a:r>
                        <a:rPr lang="en-US" sz="1200" b="0" i="0" u="none" strike="noStrike" baseline="0" dirty="0" smtClean="0">
                          <a:solidFill>
                            <a:srgbClr val="000000"/>
                          </a:solidFill>
                          <a:latin typeface="+mn-lt"/>
                        </a:rPr>
                        <a:t> </a:t>
                      </a:r>
                      <a:r>
                        <a:rPr lang="en-US" sz="1200" b="0" i="0" u="none" strike="noStrike" dirty="0" smtClean="0">
                          <a:solidFill>
                            <a:srgbClr val="000000"/>
                          </a:solidFill>
                          <a:latin typeface="+mn-lt"/>
                        </a:rPr>
                        <a:t>Omega </a:t>
                      </a:r>
                      <a:r>
                        <a:rPr lang="en-US" sz="1200" b="0" i="0" u="none" strike="noStrike" dirty="0">
                          <a:solidFill>
                            <a:srgbClr val="000000"/>
                          </a:solidFill>
                          <a:latin typeface="+mn-lt"/>
                        </a:rPr>
                        <a:t>Triple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200" b="0" i="0" u="none" strike="noStrike" dirty="0">
                          <a:solidFill>
                            <a:srgbClr val="000000"/>
                          </a:solidFill>
                          <a:latin typeface="+mn-lt"/>
                        </a:rPr>
                        <a:t>150 pack capsules  (Take 1)</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latin typeface="+mn-lt"/>
                        </a:rPr>
                        <a:t>150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smtClean="0">
                          <a:solidFill>
                            <a:srgbClr val="000000"/>
                          </a:solidFill>
                          <a:latin typeface="+mn-lt"/>
                        </a:rPr>
                        <a:t>1550 mg</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latin typeface="+mn-lt"/>
                        </a:rPr>
                        <a:t>528</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latin typeface="+mn-lt"/>
                        </a:rPr>
                        <a:t>372</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US" sz="1200" b="0" i="0" u="none" strike="noStrike" dirty="0">
                          <a:solidFill>
                            <a:srgbClr val="000000"/>
                          </a:solidFill>
                          <a:latin typeface="+mn-lt"/>
                        </a:rPr>
                        <a:t>$52.95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algn="l" fontAlgn="b"/>
                      <a:r>
                        <a:rPr lang="en-US" sz="1200" b="0" i="0" u="none" strike="noStrike" dirty="0" smtClean="0">
                          <a:solidFill>
                            <a:srgbClr val="000000"/>
                          </a:solidFill>
                          <a:latin typeface="+mn-lt"/>
                        </a:rPr>
                        <a:t>Blackmore's Omega </a:t>
                      </a:r>
                      <a:r>
                        <a:rPr lang="en-US" sz="1200" b="0" i="0" u="none" strike="noStrike" dirty="0">
                          <a:solidFill>
                            <a:srgbClr val="000000"/>
                          </a:solidFill>
                          <a:latin typeface="+mn-lt"/>
                        </a:rPr>
                        <a:t>Brain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60 pack capsules (Take 1 capsule twice a day)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30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mn-lt"/>
                        </a:rPr>
                        <a:t>1000 mg</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200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1000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$31.95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fontAlgn="b"/>
                      <a:r>
                        <a:rPr lang="en-US" sz="1200" b="0" i="0" u="none" strike="noStrike" dirty="0" smtClean="0">
                          <a:solidFill>
                            <a:srgbClr val="000000"/>
                          </a:solidFill>
                          <a:latin typeface="+mn-lt"/>
                        </a:rPr>
                        <a:t> Amway NUTRIWAY</a:t>
                      </a:r>
                      <a:r>
                        <a:rPr lang="en-US" sz="1200" b="0" i="0" u="none" strike="noStrike" dirty="0">
                          <a:solidFill>
                            <a:srgbClr val="000000"/>
                          </a:solidFill>
                          <a:latin typeface="+mn-lt"/>
                        </a:rPr>
                        <a:t>® Omega-3 Complex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90 capsules (Take up to 6 capsules per day)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mn-lt"/>
                        </a:rPr>
                        <a:t>15 </a:t>
                      </a:r>
                      <a:r>
                        <a:rPr lang="en-US" sz="1200" b="0" i="0" u="none" strike="noStrike" baseline="0" dirty="0" smtClean="0">
                          <a:solidFill>
                            <a:srgbClr val="000000"/>
                          </a:solidFill>
                          <a:latin typeface="+mn-lt"/>
                        </a:rPr>
                        <a:t> - </a:t>
                      </a:r>
                      <a:r>
                        <a:rPr lang="en-US" sz="1200" b="0" i="0" u="none" strike="noStrike" dirty="0" smtClean="0">
                          <a:solidFill>
                            <a:srgbClr val="000000"/>
                          </a:solidFill>
                          <a:latin typeface="+mn-lt"/>
                        </a:rPr>
                        <a:t>90</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a-DK" sz="1200" b="0" i="0" u="none" strike="noStrike" dirty="0" smtClean="0">
                          <a:solidFill>
                            <a:srgbClr val="000000"/>
                          </a:solidFill>
                          <a:latin typeface="+mn-lt"/>
                        </a:rPr>
                        <a:t>1000 mg</a:t>
                      </a:r>
                      <a:endParaRPr lang="da-DK"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180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200" b="0" i="0" u="none" strike="noStrike" dirty="0" smtClean="0">
                        <a:solidFill>
                          <a:srgbClr val="000000"/>
                        </a:solidFill>
                        <a:latin typeface="+mn-lt"/>
                      </a:endParaRPr>
                    </a:p>
                    <a:p>
                      <a:pPr algn="ctr" fontAlgn="b"/>
                      <a:r>
                        <a:rPr lang="en-US" sz="1200" b="0" i="0" u="none" strike="noStrike" dirty="0" smtClean="0">
                          <a:solidFill>
                            <a:srgbClr val="000000"/>
                          </a:solidFill>
                          <a:latin typeface="+mn-lt"/>
                        </a:rPr>
                        <a:t>120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$34.95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733">
                <a:tc>
                  <a:txBody>
                    <a:bodyPr/>
                    <a:lstStyle/>
                    <a:p>
                      <a:pPr algn="l" fontAlgn="b"/>
                      <a:r>
                        <a:rPr lang="en-US" sz="1200" b="0" i="0" u="none" strike="noStrike" dirty="0" smtClean="0">
                          <a:solidFill>
                            <a:srgbClr val="000000"/>
                          </a:solidFill>
                          <a:latin typeface="+mn-lt"/>
                        </a:rPr>
                        <a:t>GNC </a:t>
                      </a:r>
                      <a:r>
                        <a:rPr lang="en-US" sz="1200" b="0" i="0" u="none" strike="noStrike" dirty="0" smtClean="0">
                          <a:solidFill>
                            <a:schemeClr val="tx1"/>
                          </a:solidFill>
                          <a:latin typeface="+mn-lt"/>
                        </a:rPr>
                        <a:t>Simply </a:t>
                      </a:r>
                      <a:r>
                        <a:rPr lang="en-US" sz="1200" b="0" i="0" u="none" strike="noStrike" dirty="0">
                          <a:solidFill>
                            <a:schemeClr val="tx1"/>
                          </a:solidFill>
                          <a:latin typeface="+mn-lt"/>
                        </a:rPr>
                        <a:t>Nutrition Fish Oil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a:solidFill>
                            <a:srgbClr val="000000"/>
                          </a:solidFill>
                          <a:latin typeface="+mn-lt"/>
                        </a:rPr>
                        <a:t>400 Softgel Capsules (Take 3 to 6 Capsules daily)</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mn-lt"/>
                        </a:rPr>
                        <a:t>66 -133</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latin typeface="+mn-lt"/>
                        </a:rPr>
                        <a:t>1000 mg</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540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360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$26.95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733">
                <a:tc>
                  <a:txBody>
                    <a:bodyPr/>
                    <a:lstStyle/>
                    <a:p>
                      <a:pPr algn="l" fontAlgn="b"/>
                      <a:r>
                        <a:rPr lang="en-US" sz="1200" b="0" i="0" u="none" strike="noStrike" dirty="0" smtClean="0">
                          <a:solidFill>
                            <a:srgbClr val="000000"/>
                          </a:solidFill>
                          <a:latin typeface="+mn-lt"/>
                        </a:rPr>
                        <a:t>GNC Triple </a:t>
                      </a:r>
                      <a:r>
                        <a:rPr lang="en-US" sz="1200" b="0" i="0" u="none" strike="noStrike" dirty="0">
                          <a:solidFill>
                            <a:srgbClr val="000000"/>
                          </a:solidFill>
                          <a:latin typeface="+mn-lt"/>
                        </a:rPr>
                        <a:t>Strength Fish Oil</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mn-lt"/>
                        </a:rPr>
                        <a:t>60 capsules (Take 1 capsule)</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60</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dirty="0" smtClean="0">
                          <a:latin typeface="+mn-lt"/>
                        </a:rPr>
                        <a:t>900 mg</a:t>
                      </a:r>
                      <a:endParaRPr lang="en-US" sz="1200" b="0" i="0" u="none" strike="noStrike" dirty="0">
                        <a:solidFill>
                          <a:srgbClr val="000000"/>
                        </a:solidFill>
                        <a:latin typeface="+mn-lt"/>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a:solidFill>
                            <a:srgbClr val="000000"/>
                          </a:solidFill>
                          <a:latin typeface="+mn-lt"/>
                        </a:rPr>
                        <a:t>647</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
                      </a:r>
                      <a:br>
                        <a:rPr lang="en-US" sz="1200" b="0" i="0" u="none" strike="noStrike" dirty="0">
                          <a:solidFill>
                            <a:srgbClr val="000000"/>
                          </a:solidFill>
                          <a:latin typeface="+mn-lt"/>
                        </a:rPr>
                      </a:br>
                      <a:r>
                        <a:rPr lang="en-US" sz="1200" b="0" i="0" u="none" strike="noStrike" dirty="0">
                          <a:solidFill>
                            <a:srgbClr val="000000"/>
                          </a:solidFill>
                          <a:latin typeface="+mn-lt"/>
                        </a:rPr>
                        <a:t> 253</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a:solidFill>
                            <a:srgbClr val="000000"/>
                          </a:solidFill>
                          <a:latin typeface="+mn-lt"/>
                        </a:rPr>
                        <a:t>$35.95 </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5" name="Picture 4"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6" name="Picture 5"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7" name="Picture 6"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8" name="Picture 7"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9" name="Picture 8"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0" name="Picture 9"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1" name="Picture 10"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2" name="Picture 11"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3" name="Picture 12"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4" name="Picture 13"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5" name="Picture 14"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6" name="Picture 15"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7" name="Picture 16"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8" name="Picture 17"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19" name="Picture 18"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20" name="Picture 19"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21" name="Picture 20"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22" name="Picture 21" descr="http://www.drweilproducts.com/drw/ecs/images/spacer.gif"/>
          <p:cNvPicPr>
            <a:picLocks noChangeAspect="1" noChangeArrowheads="1"/>
          </p:cNvPicPr>
          <p:nvPr/>
        </p:nvPicPr>
        <p:blipFill>
          <a:blip r:embed="rId3"/>
          <a:srcRect/>
          <a:stretch>
            <a:fillRect/>
          </a:stretch>
        </p:blipFill>
        <p:spPr bwMode="auto">
          <a:xfrm>
            <a:off x="8477250" y="3629025"/>
            <a:ext cx="7620" cy="7620"/>
          </a:xfrm>
          <a:prstGeom prst="rect">
            <a:avLst/>
          </a:prstGeom>
          <a:noFill/>
        </p:spPr>
      </p:pic>
      <p:pic>
        <p:nvPicPr>
          <p:cNvPr id="23" name="Picture 22"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24" name="Picture 23"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25" name="Picture 24"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26" name="Picture 25"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27" name="Picture 26"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28" name="Picture 27"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29" name="Picture 28"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0" name="Picture 29"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1" name="Picture 30"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2" name="Picture 31"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3" name="Picture 32"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4" name="Picture 33"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5" name="Picture 34"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6" name="Picture 35"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7" name="Picture 36"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8" name="Picture 37"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39" name="Picture 38"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pic>
        <p:nvPicPr>
          <p:cNvPr id="40" name="Picture 39" descr="http://www.drweilproducts.com/drw/ecs/images/spacer.gif"/>
          <p:cNvPicPr>
            <a:picLocks noChangeAspect="1" noChangeArrowheads="1"/>
          </p:cNvPicPr>
          <p:nvPr/>
        </p:nvPicPr>
        <p:blipFill>
          <a:blip r:embed="rId3"/>
          <a:srcRect/>
          <a:stretch>
            <a:fillRect/>
          </a:stretch>
        </p:blipFill>
        <p:spPr bwMode="auto">
          <a:xfrm>
            <a:off x="8477250" y="4010025"/>
            <a:ext cx="7620" cy="7620"/>
          </a:xfrm>
          <a:prstGeom prst="rect">
            <a:avLst/>
          </a:prstGeom>
          <a:noFill/>
        </p:spPr>
      </p:pic>
    </p:spTree>
  </p:cSld>
  <p:clrMapOvr>
    <a:masterClrMapping/>
  </p:clrMapOvr>
  <p:transition xmlns:p14="http://schemas.microsoft.com/office/powerpoint/2010/mai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US Omega III prod image 2.jpg"/>
          <p:cNvPicPr>
            <a:picLocks noChangeAspect="1"/>
          </p:cNvPicPr>
          <p:nvPr/>
        </p:nvPicPr>
        <p:blipFill>
          <a:blip r:embed="rId3" cstate="print"/>
          <a:srcRect l="30000" t="9524" r="25000"/>
          <a:stretch>
            <a:fillRect/>
          </a:stretch>
        </p:blipFill>
        <p:spPr>
          <a:xfrm>
            <a:off x="6553200" y="2057400"/>
            <a:ext cx="2005263" cy="4233333"/>
          </a:xfrm>
          <a:prstGeom prst="rect">
            <a:avLst/>
          </a:prstGeom>
        </p:spPr>
      </p:pic>
      <p:sp>
        <p:nvSpPr>
          <p:cNvPr id="2" name="Title 1"/>
          <p:cNvSpPr>
            <a:spLocks noGrp="1"/>
          </p:cNvSpPr>
          <p:nvPr>
            <p:ph type="title"/>
          </p:nvPr>
        </p:nvSpPr>
        <p:spPr/>
        <p:txBody>
          <a:bodyPr>
            <a:normAutofit/>
          </a:bodyPr>
          <a:lstStyle/>
          <a:p>
            <a:pPr algn="ctr"/>
            <a:r>
              <a:rPr lang="en-US" dirty="0" smtClean="0">
                <a:solidFill>
                  <a:srgbClr val="FFFF00"/>
                </a:solidFill>
              </a:rPr>
              <a:t>You are getting the best!</a:t>
            </a:r>
            <a:endParaRPr lang="en-US" dirty="0">
              <a:solidFill>
                <a:srgbClr val="FFFF00"/>
              </a:solidFill>
            </a:endParaRPr>
          </a:p>
        </p:txBody>
      </p:sp>
      <p:sp>
        <p:nvSpPr>
          <p:cNvPr id="3" name="Content Placeholder 2"/>
          <p:cNvSpPr>
            <a:spLocks noGrp="1"/>
          </p:cNvSpPr>
          <p:nvPr>
            <p:ph sz="half" idx="1"/>
          </p:nvPr>
        </p:nvSpPr>
        <p:spPr>
          <a:xfrm>
            <a:off x="1066800" y="2133600"/>
            <a:ext cx="4267199" cy="4164011"/>
          </a:xfrm>
        </p:spPr>
        <p:txBody>
          <a:bodyPr>
            <a:normAutofit fontScale="92500" lnSpcReduction="10000"/>
          </a:bodyPr>
          <a:lstStyle/>
          <a:p>
            <a:pPr>
              <a:buNone/>
            </a:pPr>
            <a:r>
              <a:rPr lang="en-US" b="0" dirty="0" smtClean="0">
                <a:latin typeface="+mn-lt"/>
              </a:rPr>
              <a:t>Heart Health Essential Omega III is a superior product due to a number of factors. It provides a high quality and high purity with significant percentages of the health promoting EPA and DHA. Fish oils have been clinically demonstrated to provide a host of benefits that successfully promote cardiovascular health. </a:t>
            </a:r>
          </a:p>
          <a:p>
            <a:endParaRPr lang="en-US" b="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533400"/>
          </a:xfrm>
        </p:spPr>
        <p:txBody>
          <a:bodyPr>
            <a:normAutofit/>
          </a:bodyPr>
          <a:lstStyle/>
          <a:p>
            <a:pPr algn="ctr"/>
            <a:r>
              <a:rPr lang="en-US" sz="3600" b="1" dirty="0" smtClean="0">
                <a:solidFill>
                  <a:srgbClr val="FFFF00"/>
                </a:solidFill>
              </a:rPr>
              <a:t>The Quality of </a:t>
            </a:r>
            <a:r>
              <a:rPr lang="en-US" b="1" dirty="0" smtClean="0">
                <a:solidFill>
                  <a:srgbClr val="FFFF00"/>
                </a:solidFill>
              </a:rPr>
              <a:t>our </a:t>
            </a:r>
            <a:r>
              <a:rPr lang="en-US" sz="3600" b="1" dirty="0" smtClean="0">
                <a:solidFill>
                  <a:srgbClr val="FFFF00"/>
                </a:solidFill>
              </a:rPr>
              <a:t>Fish Oil</a:t>
            </a:r>
            <a:endParaRPr lang="en-US" sz="3600" b="1" dirty="0">
              <a:solidFill>
                <a:srgbClr val="FFFF00"/>
              </a:solidFill>
            </a:endParaRPr>
          </a:p>
        </p:txBody>
      </p:sp>
      <p:sp>
        <p:nvSpPr>
          <p:cNvPr id="4" name="Content Placeholder 3"/>
          <p:cNvSpPr>
            <a:spLocks noGrp="1"/>
          </p:cNvSpPr>
          <p:nvPr>
            <p:ph idx="1"/>
          </p:nvPr>
        </p:nvSpPr>
        <p:spPr>
          <a:xfrm>
            <a:off x="609600" y="1828800"/>
            <a:ext cx="8077200" cy="5029200"/>
          </a:xfrm>
        </p:spPr>
        <p:txBody>
          <a:bodyPr>
            <a:noAutofit/>
          </a:bodyPr>
          <a:lstStyle/>
          <a:p>
            <a:pPr lvl="1">
              <a:buFont typeface="Wingdings" pitchFamily="2" charset="2"/>
              <a:buChar char="ü"/>
            </a:pPr>
            <a:r>
              <a:rPr lang="en-US" b="0" dirty="0" smtClean="0">
                <a:latin typeface="+mn-lt"/>
              </a:rPr>
              <a:t>Rich source of EPA and DHA</a:t>
            </a:r>
          </a:p>
          <a:p>
            <a:pPr lvl="1">
              <a:buFont typeface="Wingdings" pitchFamily="2" charset="2"/>
              <a:buChar char="ü"/>
            </a:pPr>
            <a:r>
              <a:rPr lang="en-US" b="0" dirty="0" smtClean="0">
                <a:latin typeface="+mn-lt"/>
              </a:rPr>
              <a:t>Molecularly  distilled to ensure purity</a:t>
            </a:r>
          </a:p>
          <a:p>
            <a:pPr lvl="1">
              <a:buFont typeface="Wingdings" pitchFamily="2" charset="2"/>
              <a:buChar char="ü"/>
            </a:pPr>
            <a:r>
              <a:rPr lang="en-US" b="0" dirty="0" err="1" smtClean="0">
                <a:latin typeface="+mn-lt"/>
              </a:rPr>
              <a:t>Bioavailable</a:t>
            </a:r>
            <a:endParaRPr lang="en-US" b="0" dirty="0" smtClean="0">
              <a:latin typeface="+mn-lt"/>
            </a:endParaRPr>
          </a:p>
          <a:p>
            <a:pPr lvl="1">
              <a:buFont typeface="Wingdings" pitchFamily="2" charset="2"/>
              <a:buChar char="ü"/>
            </a:pPr>
            <a:r>
              <a:rPr lang="en-US" b="0" dirty="0" smtClean="0">
                <a:latin typeface="+mn-lt"/>
              </a:rPr>
              <a:t>Independently tested for purity and quality </a:t>
            </a:r>
          </a:p>
          <a:p>
            <a:pPr lvl="1">
              <a:buFont typeface="Wingdings" pitchFamily="2" charset="2"/>
              <a:buChar char="ü"/>
            </a:pPr>
            <a:r>
              <a:rPr lang="en-US" b="0" dirty="0" smtClean="0">
                <a:latin typeface="+mn-lt"/>
              </a:rPr>
              <a:t>Mercury Free</a:t>
            </a:r>
          </a:p>
          <a:p>
            <a:pPr lvl="1">
              <a:buFont typeface="Wingdings" pitchFamily="2" charset="2"/>
              <a:buChar char="ü"/>
            </a:pPr>
            <a:r>
              <a:rPr lang="en-US" b="0" dirty="0" smtClean="0">
                <a:latin typeface="+mn-lt"/>
              </a:rPr>
              <a:t>Tested for heavy metals</a:t>
            </a:r>
          </a:p>
          <a:p>
            <a:pPr lvl="1">
              <a:buFont typeface="Wingdings" pitchFamily="2" charset="2"/>
              <a:buChar char="ü"/>
            </a:pPr>
            <a:r>
              <a:rPr lang="en-US" b="0" dirty="0" smtClean="0">
                <a:latin typeface="+mn-lt"/>
              </a:rPr>
              <a:t>Fished from environment with less pollutants</a:t>
            </a:r>
            <a:endParaRPr lang="en-US" sz="2800" b="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371600"/>
            <a:ext cx="7681913" cy="4191000"/>
          </a:xfrm>
        </p:spPr>
        <p:txBody>
          <a:bodyPr/>
          <a:lstStyle/>
          <a:p>
            <a:pPr algn="ctr"/>
            <a:r>
              <a:rPr lang="en-US" dirty="0" smtClean="0">
                <a:solidFill>
                  <a:srgbClr val="FFFF00"/>
                </a:solidFill>
              </a:rPr>
              <a:t>Fish oils have been clinically demonstrated to provide a host of benefits that successfully promote cardiovascular health….</a:t>
            </a:r>
            <a:br>
              <a:rPr lang="en-US" dirty="0" smtClean="0">
                <a:solidFill>
                  <a:srgbClr val="FFFF00"/>
                </a:solidFill>
              </a:rPr>
            </a:br>
            <a:r>
              <a:rPr lang="en-US" dirty="0" smtClean="0">
                <a:solidFill>
                  <a:srgbClr val="FFFF00"/>
                </a:solidFill>
              </a:rPr>
              <a:t/>
            </a:r>
            <a:br>
              <a:rPr lang="en-US" dirty="0" smtClean="0">
                <a:solidFill>
                  <a:srgbClr val="FFFF00"/>
                </a:solidFill>
              </a:rPr>
            </a:br>
            <a:endParaRPr lang="en-US" dirty="0">
              <a:solidFill>
                <a:srgbClr val="FFFF00"/>
              </a:solidFill>
            </a:endParaRPr>
          </a:p>
        </p:txBody>
      </p:sp>
    </p:spTree>
  </p:cSld>
  <p:clrMapOvr>
    <a:masterClrMapping/>
  </p:clrMapOvr>
  <p:transition xmlns:p14="http://schemas.microsoft.com/office/powerpoint/2010/mai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S Omega III prod image 2.jpg"/>
          <p:cNvPicPr>
            <a:picLocks noChangeAspect="1"/>
          </p:cNvPicPr>
          <p:nvPr/>
        </p:nvPicPr>
        <p:blipFill>
          <a:blip r:embed="rId3" cstate="print"/>
          <a:srcRect l="30000" t="9524" r="25000"/>
          <a:stretch>
            <a:fillRect/>
          </a:stretch>
        </p:blipFill>
        <p:spPr>
          <a:xfrm>
            <a:off x="6705600" y="2057400"/>
            <a:ext cx="2165684" cy="4572000"/>
          </a:xfrm>
          <a:prstGeom prst="rect">
            <a:avLst/>
          </a:prstGeom>
        </p:spPr>
      </p:pic>
      <p:sp>
        <p:nvSpPr>
          <p:cNvPr id="2" name="Title 1"/>
          <p:cNvSpPr>
            <a:spLocks noGrp="1"/>
          </p:cNvSpPr>
          <p:nvPr>
            <p:ph type="title"/>
          </p:nvPr>
        </p:nvSpPr>
        <p:spPr>
          <a:xfrm>
            <a:off x="457200" y="152400"/>
            <a:ext cx="8229600" cy="685800"/>
          </a:xfrm>
        </p:spPr>
        <p:txBody>
          <a:bodyPr>
            <a:noAutofit/>
          </a:bodyPr>
          <a:lstStyle/>
          <a:p>
            <a:pPr algn="ctr"/>
            <a:r>
              <a:rPr lang="en-US" sz="3600" b="1" dirty="0" smtClean="0">
                <a:solidFill>
                  <a:srgbClr val="FFFF00"/>
                </a:solidFill>
              </a:rPr>
              <a:t>What are these Benefits?</a:t>
            </a:r>
            <a:endParaRPr lang="en-US" sz="3600" b="1" dirty="0">
              <a:solidFill>
                <a:srgbClr val="FFFF00"/>
              </a:solidFill>
            </a:endParaRPr>
          </a:p>
        </p:txBody>
      </p:sp>
      <p:sp>
        <p:nvSpPr>
          <p:cNvPr id="3" name="Content Placeholder 2"/>
          <p:cNvSpPr>
            <a:spLocks noGrp="1"/>
          </p:cNvSpPr>
          <p:nvPr>
            <p:ph idx="1"/>
          </p:nvPr>
        </p:nvSpPr>
        <p:spPr>
          <a:xfrm>
            <a:off x="914400" y="2209800"/>
            <a:ext cx="4953000" cy="4267200"/>
          </a:xfrm>
        </p:spPr>
        <p:txBody>
          <a:bodyPr>
            <a:noAutofit/>
          </a:bodyPr>
          <a:lstStyle/>
          <a:p>
            <a:pPr>
              <a:buFont typeface="Arial" pitchFamily="34" charset="0"/>
              <a:buChar char="•"/>
            </a:pPr>
            <a:r>
              <a:rPr lang="en-US" sz="2800" b="0" dirty="0" smtClean="0">
                <a:latin typeface="+mn-lt"/>
              </a:rPr>
              <a:t>Helps maintain cardiovascular health</a:t>
            </a:r>
          </a:p>
          <a:p>
            <a:pPr>
              <a:buFont typeface="Arial" pitchFamily="34" charset="0"/>
              <a:buChar char="•"/>
            </a:pPr>
            <a:r>
              <a:rPr lang="en-US" sz="2800" b="0" dirty="0" smtClean="0">
                <a:latin typeface="+mn-lt"/>
              </a:rPr>
              <a:t>May help maintain normal blood pressure in healthy individuals</a:t>
            </a:r>
          </a:p>
          <a:p>
            <a:pPr>
              <a:buFont typeface="Arial" pitchFamily="34" charset="0"/>
              <a:buChar char="•"/>
            </a:pPr>
            <a:r>
              <a:rPr lang="en-US" sz="2800" b="0" dirty="0" smtClean="0">
                <a:latin typeface="+mn-lt"/>
              </a:rPr>
              <a:t>Omega-3 is important for the integrity of cell membranes </a:t>
            </a:r>
          </a:p>
          <a:p>
            <a:pPr>
              <a:buFont typeface="Arial" pitchFamily="34" charset="0"/>
              <a:buChar char="•"/>
            </a:pPr>
            <a:r>
              <a:rPr lang="en-US" sz="2800" b="0" dirty="0" smtClean="0">
                <a:latin typeface="+mn-lt"/>
              </a:rPr>
              <a:t>Provides nutritional support for the maintenance of normal health, brain and cognitive function especially in older adults</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S Omega III prod image 2.jpg"/>
          <p:cNvPicPr>
            <a:picLocks noChangeAspect="1"/>
          </p:cNvPicPr>
          <p:nvPr/>
        </p:nvPicPr>
        <p:blipFill>
          <a:blip r:embed="rId3" cstate="print"/>
          <a:srcRect l="30000" t="9524" r="25000"/>
          <a:stretch>
            <a:fillRect/>
          </a:stretch>
        </p:blipFill>
        <p:spPr>
          <a:xfrm>
            <a:off x="6553200" y="2133600"/>
            <a:ext cx="2069432" cy="4368800"/>
          </a:xfrm>
          <a:prstGeom prst="rect">
            <a:avLst/>
          </a:prstGeom>
        </p:spPr>
      </p:pic>
      <p:sp>
        <p:nvSpPr>
          <p:cNvPr id="2" name="Title 1"/>
          <p:cNvSpPr>
            <a:spLocks noGrp="1"/>
          </p:cNvSpPr>
          <p:nvPr>
            <p:ph type="title"/>
          </p:nvPr>
        </p:nvSpPr>
        <p:spPr>
          <a:xfrm>
            <a:off x="381000" y="228600"/>
            <a:ext cx="8229600" cy="914400"/>
          </a:xfrm>
        </p:spPr>
        <p:txBody>
          <a:bodyPr>
            <a:noAutofit/>
          </a:bodyPr>
          <a:lstStyle/>
          <a:p>
            <a:pPr algn="ctr"/>
            <a:r>
              <a:rPr lang="en-US" sz="3600" b="1" dirty="0" smtClean="0">
                <a:solidFill>
                  <a:srgbClr val="FFFF00"/>
                </a:solidFill>
              </a:rPr>
              <a:t>Primary Benefits ….</a:t>
            </a:r>
            <a:r>
              <a:rPr lang="en-US" sz="3600" i="1" dirty="0" smtClean="0">
                <a:solidFill>
                  <a:srgbClr val="FFFF00"/>
                </a:solidFill>
              </a:rPr>
              <a:t>cont’d</a:t>
            </a:r>
            <a:endParaRPr lang="en-US" sz="3600" i="1" dirty="0">
              <a:solidFill>
                <a:srgbClr val="FFFF00"/>
              </a:solidFill>
            </a:endParaRPr>
          </a:p>
        </p:txBody>
      </p:sp>
      <p:sp>
        <p:nvSpPr>
          <p:cNvPr id="3" name="Content Placeholder 2"/>
          <p:cNvSpPr>
            <a:spLocks noGrp="1"/>
          </p:cNvSpPr>
          <p:nvPr>
            <p:ph idx="1"/>
          </p:nvPr>
        </p:nvSpPr>
        <p:spPr>
          <a:xfrm>
            <a:off x="990600" y="2209800"/>
            <a:ext cx="4800600" cy="3429000"/>
          </a:xfrm>
        </p:spPr>
        <p:txBody>
          <a:bodyPr>
            <a:noAutofit/>
          </a:bodyPr>
          <a:lstStyle/>
          <a:p>
            <a:pPr>
              <a:buFont typeface="Arial" pitchFamily="34" charset="0"/>
              <a:buChar char="•"/>
            </a:pPr>
            <a:r>
              <a:rPr lang="en-US" sz="2800" b="0" dirty="0" smtClean="0">
                <a:latin typeface="+mn-lt"/>
              </a:rPr>
              <a:t>May help reduce joint inflammation</a:t>
            </a:r>
          </a:p>
          <a:p>
            <a:pPr>
              <a:buFont typeface="Arial" pitchFamily="34" charset="0"/>
              <a:buChar char="•"/>
            </a:pPr>
            <a:r>
              <a:rPr lang="en-US" sz="2800" b="0" dirty="0" smtClean="0">
                <a:latin typeface="+mn-lt"/>
              </a:rPr>
              <a:t>May help increase joint mobility associated with arthritis</a:t>
            </a:r>
          </a:p>
          <a:p>
            <a:pPr>
              <a:buFont typeface="Arial" pitchFamily="34" charset="0"/>
              <a:buChar char="•"/>
            </a:pPr>
            <a:r>
              <a:rPr lang="en-US" sz="2800" b="0" dirty="0" smtClean="0">
                <a:latin typeface="+mn-lt"/>
              </a:rPr>
              <a:t>May assist in the maintenance of triglycerides within the normal range in healthy individuals</a:t>
            </a:r>
            <a:endParaRPr lang="en-US" sz="2800" b="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371600"/>
            <a:ext cx="7772400" cy="2819400"/>
          </a:xfrm>
        </p:spPr>
        <p:txBody>
          <a:bodyPr>
            <a:normAutofit fontScale="90000"/>
          </a:bodyPr>
          <a:lstStyle/>
          <a:p>
            <a:pPr algn="ctr"/>
            <a:r>
              <a:rPr lang="en-US" b="1" dirty="0" smtClean="0">
                <a:solidFill>
                  <a:srgbClr val="FFFF00"/>
                </a:solidFill>
                <a:latin typeface="Trebuchet MS" pitchFamily="34" charset="0"/>
              </a:rPr>
              <a:t>Your customers can </a:t>
            </a:r>
            <a:br>
              <a:rPr lang="en-US" b="1" dirty="0" smtClean="0">
                <a:solidFill>
                  <a:srgbClr val="FFFF00"/>
                </a:solidFill>
                <a:latin typeface="Trebuchet MS" pitchFamily="34" charset="0"/>
              </a:rPr>
            </a:br>
            <a:r>
              <a:rPr lang="en-US" b="1" u="sng" dirty="0" smtClean="0">
                <a:solidFill>
                  <a:srgbClr val="FFFF00"/>
                </a:solidFill>
                <a:latin typeface="Trebuchet MS" pitchFamily="34" charset="0"/>
              </a:rPr>
              <a:t>protect their heart</a:t>
            </a:r>
            <a:r>
              <a:rPr lang="en-US" b="1" dirty="0" smtClean="0">
                <a:solidFill>
                  <a:srgbClr val="FFFF00"/>
                </a:solidFill>
                <a:latin typeface="Trebuchet MS" pitchFamily="34" charset="0"/>
              </a:rPr>
              <a:t/>
            </a:r>
            <a:br>
              <a:rPr lang="en-US" b="1" dirty="0" smtClean="0">
                <a:solidFill>
                  <a:srgbClr val="FFFF00"/>
                </a:solidFill>
                <a:latin typeface="Trebuchet MS" pitchFamily="34" charset="0"/>
              </a:rPr>
            </a:br>
            <a:r>
              <a:rPr lang="en-US" b="1" dirty="0" smtClean="0">
                <a:solidFill>
                  <a:srgbClr val="FFFF00"/>
                </a:solidFill>
                <a:latin typeface="Trebuchet MS" pitchFamily="34" charset="0"/>
              </a:rPr>
              <a:t>for as low as almost $1 a day!</a:t>
            </a:r>
            <a:endParaRPr lang="en-US" dirty="0">
              <a:solidFill>
                <a:srgbClr val="FFFF00"/>
              </a:solidFill>
            </a:endParaRPr>
          </a:p>
        </p:txBody>
      </p:sp>
      <p:sp>
        <p:nvSpPr>
          <p:cNvPr id="5" name="Subtitle 4"/>
          <p:cNvSpPr>
            <a:spLocks noGrp="1"/>
          </p:cNvSpPr>
          <p:nvPr>
            <p:ph type="subTitle" idx="1"/>
          </p:nvPr>
        </p:nvSpPr>
        <p:spPr>
          <a:xfrm>
            <a:off x="1447800" y="4572000"/>
            <a:ext cx="6400800" cy="2133600"/>
          </a:xfrm>
        </p:spPr>
        <p:txBody>
          <a:bodyPr>
            <a:normAutofit/>
          </a:bodyPr>
          <a:lstStyle/>
          <a:p>
            <a:pPr algn="ctr"/>
            <a:r>
              <a:rPr lang="en-US" dirty="0" smtClean="0">
                <a:solidFill>
                  <a:schemeClr val="tx1"/>
                </a:solidFill>
                <a:latin typeface="+mn-lt"/>
              </a:rPr>
              <a:t>Our product is:</a:t>
            </a:r>
          </a:p>
          <a:p>
            <a:pPr algn="ctr">
              <a:buFont typeface="Wingdings" pitchFamily="2" charset="2"/>
              <a:buChar char="ü"/>
            </a:pPr>
            <a:r>
              <a:rPr lang="en-US" b="0" dirty="0" smtClean="0">
                <a:solidFill>
                  <a:schemeClr val="tx1"/>
                </a:solidFill>
                <a:latin typeface="+mn-lt"/>
              </a:rPr>
              <a:t>Science-based</a:t>
            </a:r>
          </a:p>
          <a:p>
            <a:pPr algn="ctr">
              <a:buFont typeface="Wingdings" pitchFamily="2" charset="2"/>
              <a:buChar char="ü"/>
            </a:pPr>
            <a:r>
              <a:rPr lang="en-US" b="0" dirty="0" smtClean="0">
                <a:solidFill>
                  <a:schemeClr val="tx1"/>
                </a:solidFill>
                <a:latin typeface="+mn-lt"/>
              </a:rPr>
              <a:t>High Quality</a:t>
            </a:r>
          </a:p>
          <a:p>
            <a:pPr algn="ctr">
              <a:buFont typeface="Wingdings" pitchFamily="2" charset="2"/>
              <a:buChar char="ü"/>
            </a:pPr>
            <a:r>
              <a:rPr lang="en-US" b="0" dirty="0" smtClean="0">
                <a:solidFill>
                  <a:schemeClr val="tx1"/>
                </a:solidFill>
                <a:latin typeface="+mn-lt"/>
              </a:rPr>
              <a:t>Affordable</a:t>
            </a:r>
          </a:p>
          <a:p>
            <a:pPr algn="ctr"/>
            <a:endParaRPr lang="en-US" dirty="0">
              <a:solidFill>
                <a:schemeClr val="tx1"/>
              </a:solidFill>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17"/>
          <p:cNvSpPr>
            <a:spLocks noGrp="1"/>
          </p:cNvSpPr>
          <p:nvPr>
            <p:ph type="sldNum" sz="quarter" idx="12"/>
          </p:nvPr>
        </p:nvSpPr>
        <p:spPr bwMode="auto">
          <a:xfrm>
            <a:off x="8839200" y="6400800"/>
            <a:ext cx="304800" cy="457200"/>
          </a:xfrm>
          <a:prstGeom prst="rect">
            <a:avLst/>
          </a:prstGeom>
          <a:noFill/>
          <a:ln>
            <a:miter lim="800000"/>
            <a:headEnd/>
            <a:tailEnd/>
          </a:ln>
        </p:spPr>
        <p:txBody>
          <a:bodyPr/>
          <a:lstStyle/>
          <a:p>
            <a:fld id="{62C386E6-917D-4F00-9B1B-46EB182F509A}" type="slidenum">
              <a:rPr lang="en-US">
                <a:solidFill>
                  <a:schemeClr val="bg2"/>
                </a:solidFill>
              </a:rPr>
              <a:pPr/>
              <a:t>17</a:t>
            </a:fld>
            <a:endParaRPr lang="en-US">
              <a:solidFill>
                <a:schemeClr val="bg2"/>
              </a:solidFill>
            </a:endParaRPr>
          </a:p>
        </p:txBody>
      </p:sp>
      <p:sp>
        <p:nvSpPr>
          <p:cNvPr id="804867" name="Rectangle 1027"/>
          <p:cNvSpPr>
            <a:spLocks noGrp="1" noChangeArrowheads="1"/>
          </p:cNvSpPr>
          <p:nvPr>
            <p:ph type="title" idx="4294967295"/>
          </p:nvPr>
        </p:nvSpPr>
        <p:spPr>
          <a:xfrm>
            <a:off x="228600" y="228600"/>
            <a:ext cx="8915400" cy="1219200"/>
          </a:xfrm>
          <a:prstGeom prst="rect">
            <a:avLst/>
          </a:prstGeom>
        </p:spPr>
        <p:txBody>
          <a:bodyPr>
            <a:normAutofit/>
          </a:bodyPr>
          <a:lstStyle/>
          <a:p>
            <a:pPr defTabSz="914363" eaLnBrk="1" fontAlgn="auto" hangingPunct="1">
              <a:spcAft>
                <a:spcPts val="0"/>
              </a:spcAft>
              <a:defRPr/>
            </a:pPr>
            <a:r>
              <a:rPr sz="4400" b="1" dirty="0" smtClean="0">
                <a:solidFill>
                  <a:schemeClr val="bg1"/>
                </a:solidFill>
                <a:latin typeface="Trebuchet MS" charset="0"/>
              </a:rPr>
              <a:t>Market Australia </a:t>
            </a:r>
            <a:r>
              <a:rPr sz="3200" b="1" dirty="0">
                <a:solidFill>
                  <a:schemeClr val="tx1"/>
                </a:solidFill>
                <a:latin typeface="Trebuchet MS" charset="0"/>
              </a:rPr>
              <a:t/>
            </a:r>
            <a:br>
              <a:rPr sz="3200" b="1" dirty="0">
                <a:solidFill>
                  <a:schemeClr val="tx1"/>
                </a:solidFill>
                <a:latin typeface="Trebuchet MS" charset="0"/>
              </a:rPr>
            </a:br>
            <a:r>
              <a:rPr lang="en-US" sz="4000" b="1" dirty="0" smtClean="0">
                <a:solidFill>
                  <a:srgbClr val="FFFF00"/>
                </a:solidFill>
              </a:rPr>
              <a:t>Heart Health</a:t>
            </a:r>
            <a:r>
              <a:rPr sz="4000" b="1" dirty="0" smtClean="0">
                <a:solidFill>
                  <a:srgbClr val="FFFF00"/>
                </a:solidFill>
              </a:rPr>
              <a:t>™ </a:t>
            </a:r>
            <a:r>
              <a:rPr lang="en-US" sz="4000" b="1" dirty="0" smtClean="0">
                <a:solidFill>
                  <a:srgbClr val="FFFF00"/>
                </a:solidFill>
              </a:rPr>
              <a:t>Essential Omega-III</a:t>
            </a:r>
            <a:endParaRPr sz="4000" b="1" dirty="0">
              <a:solidFill>
                <a:srgbClr val="FFFF00"/>
              </a:solidFill>
              <a:latin typeface="Trebuchet MS" charset="0"/>
            </a:endParaRPr>
          </a:p>
        </p:txBody>
      </p:sp>
      <p:sp>
        <p:nvSpPr>
          <p:cNvPr id="9" name="Rectangle 3"/>
          <p:cNvSpPr txBox="1">
            <a:spLocks noChangeArrowheads="1"/>
          </p:cNvSpPr>
          <p:nvPr/>
        </p:nvSpPr>
        <p:spPr>
          <a:xfrm>
            <a:off x="457200" y="1790700"/>
            <a:ext cx="5105400" cy="3086100"/>
          </a:xfrm>
          <a:prstGeom prst="rect">
            <a:avLst/>
          </a:prstGeom>
        </p:spPr>
        <p:txBody>
          <a:bodyPr/>
          <a:lstStyle/>
          <a:p>
            <a:pPr marL="342900" indent="-342900">
              <a:spcBef>
                <a:spcPct val="20000"/>
              </a:spcBef>
              <a:buClr>
                <a:srgbClr val="FFFF66"/>
              </a:buClr>
              <a:buFont typeface="Wingdings" charset="2"/>
              <a:buNone/>
              <a:defRPr/>
            </a:pPr>
            <a:r>
              <a:rPr lang="en-US" altLang="zh-TW" sz="3200" kern="0" dirty="0">
                <a:latin typeface="SimSun" pitchFamily="2" charset="-122"/>
                <a:ea typeface="SimSun" pitchFamily="2" charset="-122"/>
                <a:cs typeface="ＭＳ Ｐゴシック" pitchFamily="-111" charset="-128"/>
              </a:rPr>
              <a:t>Code:	</a:t>
            </a:r>
            <a:r>
              <a:rPr lang="en-US" altLang="zh-TW" sz="3200" kern="0" dirty="0" smtClean="0">
                <a:latin typeface="SimSun" pitchFamily="2" charset="-122"/>
                <a:ea typeface="SimSun" pitchFamily="2" charset="-122"/>
                <a:cs typeface="ＭＳ Ｐゴシック" pitchFamily="-111" charset="-128"/>
              </a:rPr>
              <a:t>713583</a:t>
            </a:r>
            <a:endParaRPr lang="en-US" altLang="zh-TW" sz="3200" kern="0" dirty="0">
              <a:latin typeface="SimSun" pitchFamily="2" charset="-122"/>
              <a:ea typeface="SimSun" pitchFamily="2" charset="-122"/>
              <a:cs typeface="ＭＳ Ｐゴシック" pitchFamily="-111" charset="-128"/>
            </a:endParaRPr>
          </a:p>
          <a:p>
            <a:pPr marL="342900" indent="-342900">
              <a:spcBef>
                <a:spcPct val="20000"/>
              </a:spcBef>
              <a:buClr>
                <a:srgbClr val="FFFF66"/>
              </a:buClr>
              <a:defRPr/>
            </a:pPr>
            <a:r>
              <a:rPr lang="en-US" altLang="zh-TW" sz="3200" kern="0" dirty="0">
                <a:latin typeface="SimSun" pitchFamily="2" charset="-122"/>
                <a:ea typeface="SimSun" pitchFamily="2" charset="-122"/>
                <a:cs typeface="ＭＳ Ｐゴシック" pitchFamily="-111" charset="-128"/>
              </a:rPr>
              <a:t>DC: 		</a:t>
            </a:r>
            <a:r>
              <a:rPr lang="en-US" altLang="zh-TW" sz="3200" kern="0" dirty="0" smtClean="0">
                <a:latin typeface="SimSun" pitchFamily="2" charset="-122"/>
                <a:ea typeface="SimSun" pitchFamily="2" charset="-122"/>
                <a:cs typeface="ＭＳ Ｐゴシック" pitchFamily="-111" charset="-128"/>
              </a:rPr>
              <a:t>$46.95</a:t>
            </a:r>
            <a:endParaRPr lang="en-US" altLang="zh-TW" sz="3200" kern="0" dirty="0">
              <a:latin typeface="SimSun" pitchFamily="2" charset="-122"/>
              <a:ea typeface="SimSun" pitchFamily="2" charset="-122"/>
              <a:cs typeface="ＭＳ Ｐゴシック" pitchFamily="-111" charset="-128"/>
            </a:endParaRPr>
          </a:p>
          <a:p>
            <a:pPr marL="342900" indent="-342900">
              <a:spcBef>
                <a:spcPct val="20000"/>
              </a:spcBef>
              <a:buClr>
                <a:srgbClr val="FFFF66"/>
              </a:buClr>
              <a:defRPr/>
            </a:pPr>
            <a:r>
              <a:rPr lang="en-US" altLang="zh-TW" sz="3200" kern="0" dirty="0">
                <a:latin typeface="SimSun" pitchFamily="2" charset="-122"/>
                <a:ea typeface="SimSun" pitchFamily="2" charset="-122"/>
                <a:cs typeface="ＭＳ Ｐゴシック" pitchFamily="-111" charset="-128"/>
              </a:rPr>
              <a:t>SR: 		</a:t>
            </a:r>
            <a:r>
              <a:rPr lang="en-US" altLang="zh-TW" sz="3200" kern="0" dirty="0" smtClean="0">
                <a:latin typeface="SimSun" pitchFamily="2" charset="-122"/>
                <a:ea typeface="SimSun" pitchFamily="2" charset="-122"/>
                <a:cs typeface="ＭＳ Ｐゴシック" pitchFamily="-111" charset="-128"/>
              </a:rPr>
              <a:t>$63.95</a:t>
            </a:r>
            <a:endParaRPr lang="en-US" altLang="zh-TW" sz="3200" kern="0" dirty="0">
              <a:latin typeface="SimSun" pitchFamily="2" charset="-122"/>
              <a:ea typeface="SimSun" pitchFamily="2" charset="-122"/>
              <a:cs typeface="ＭＳ Ｐゴシック" pitchFamily="-111" charset="-128"/>
            </a:endParaRPr>
          </a:p>
          <a:p>
            <a:pPr marL="342900" indent="-342900">
              <a:spcBef>
                <a:spcPct val="20000"/>
              </a:spcBef>
              <a:buClr>
                <a:srgbClr val="FFFF66"/>
              </a:buClr>
              <a:buFont typeface="Wingdings" charset="2"/>
              <a:buNone/>
              <a:defRPr/>
            </a:pPr>
            <a:r>
              <a:rPr lang="en-US" altLang="zh-TW" sz="3200" kern="0" dirty="0">
                <a:latin typeface="SimSun" pitchFamily="2" charset="-122"/>
                <a:ea typeface="SimSun" pitchFamily="2" charset="-122"/>
                <a:cs typeface="ＭＳ Ｐゴシック" pitchFamily="-111" charset="-128"/>
              </a:rPr>
              <a:t>BV: 		</a:t>
            </a:r>
            <a:r>
              <a:rPr lang="en-US" altLang="zh-TW" sz="3200" kern="0" dirty="0" smtClean="0">
                <a:latin typeface="SimSun" pitchFamily="2" charset="-122"/>
                <a:ea typeface="SimSun" pitchFamily="2" charset="-122"/>
                <a:cs typeface="ＭＳ Ｐゴシック" pitchFamily="-111" charset="-128"/>
              </a:rPr>
              <a:t>29.00</a:t>
            </a:r>
            <a:endParaRPr lang="en-US" altLang="zh-TW" sz="3200" kern="0" dirty="0">
              <a:latin typeface="SimSun" pitchFamily="2" charset="-122"/>
              <a:ea typeface="SimSun" pitchFamily="2" charset="-122"/>
              <a:cs typeface="ＭＳ Ｐゴシック" pitchFamily="-111" charset="-128"/>
            </a:endParaRPr>
          </a:p>
          <a:p>
            <a:pPr marL="342900" indent="-342900">
              <a:spcBef>
                <a:spcPct val="20000"/>
              </a:spcBef>
              <a:buClr>
                <a:srgbClr val="FFFF66"/>
              </a:buClr>
              <a:defRPr/>
            </a:pPr>
            <a:r>
              <a:rPr lang="en-US" altLang="zh-TW" sz="3200" kern="0" dirty="0">
                <a:latin typeface="SimSun" pitchFamily="2" charset="-122"/>
                <a:ea typeface="SimSun" pitchFamily="2" charset="-122"/>
                <a:cs typeface="ＭＳ Ｐゴシック" pitchFamily="-111" charset="-128"/>
              </a:rPr>
              <a:t>Servings: 	</a:t>
            </a:r>
            <a:r>
              <a:rPr lang="en-US" altLang="zh-TW" sz="3200" kern="0" dirty="0" smtClean="0">
                <a:latin typeface="SimSun" pitchFamily="2" charset="-122"/>
                <a:ea typeface="SimSun" pitchFamily="2" charset="-122"/>
                <a:cs typeface="ＭＳ Ｐゴシック" pitchFamily="-111" charset="-128"/>
              </a:rPr>
              <a:t>60</a:t>
            </a:r>
            <a:endParaRPr lang="en-US" altLang="zh-TW" sz="3200" kern="0" dirty="0">
              <a:latin typeface="SimSun" pitchFamily="2" charset="-122"/>
              <a:ea typeface="SimSun" pitchFamily="2" charset="-122"/>
              <a:cs typeface="ＭＳ Ｐゴシック" pitchFamily="-111" charset="-128"/>
            </a:endParaRPr>
          </a:p>
        </p:txBody>
      </p:sp>
      <p:graphicFrame>
        <p:nvGraphicFramePr>
          <p:cNvPr id="11" name="Table 10"/>
          <p:cNvGraphicFramePr>
            <a:graphicFrameLocks noGrp="1"/>
          </p:cNvGraphicFramePr>
          <p:nvPr/>
        </p:nvGraphicFramePr>
        <p:xfrm>
          <a:off x="76200" y="5126038"/>
          <a:ext cx="8991600" cy="970280"/>
        </p:xfrm>
        <a:graphic>
          <a:graphicData uri="http://schemas.openxmlformats.org/drawingml/2006/table">
            <a:tbl>
              <a:tblPr firstRow="1" bandRow="1">
                <a:tableStyleId>{5C22544A-7EE6-4342-B048-85BDC9FD1C3A}</a:tableStyleId>
              </a:tblPr>
              <a:tblGrid>
                <a:gridCol w="899160"/>
                <a:gridCol w="899160"/>
                <a:gridCol w="899160"/>
                <a:gridCol w="899160"/>
                <a:gridCol w="899160"/>
                <a:gridCol w="899160"/>
                <a:gridCol w="899160"/>
                <a:gridCol w="899160"/>
                <a:gridCol w="899160"/>
                <a:gridCol w="899160"/>
              </a:tblGrid>
              <a:tr h="228600">
                <a:tc>
                  <a:txBody>
                    <a:bodyPr/>
                    <a:lstStyle/>
                    <a:p>
                      <a:pPr algn="l" fontAlgn="b"/>
                      <a:endParaRPr lang="en-US" sz="1100" b="1" i="0" u="none" strike="noStrike" dirty="0">
                        <a:solidFill>
                          <a:srgbClr val="000000"/>
                        </a:solidFill>
                        <a:latin typeface="Calibri"/>
                      </a:endParaRPr>
                    </a:p>
                  </a:txBody>
                  <a:tcPr marL="9525" marR="9525" marT="9525" marB="0" anchor="b">
                    <a:solidFill>
                      <a:srgbClr val="FFC000"/>
                    </a:solidFill>
                  </a:tcPr>
                </a:tc>
                <a:tc gridSpan="5">
                  <a:txBody>
                    <a:bodyPr/>
                    <a:lstStyle/>
                    <a:p>
                      <a:pPr algn="l" fontAlgn="b"/>
                      <a:r>
                        <a:rPr lang="en-US" sz="1100" b="1" i="0" u="none" strike="noStrike" dirty="0">
                          <a:solidFill>
                            <a:srgbClr val="000000"/>
                          </a:solidFill>
                          <a:latin typeface="Calibri"/>
                        </a:rPr>
                        <a:t>Gross MONTHLY Profit Per # of </a:t>
                      </a:r>
                      <a:r>
                        <a:rPr lang="en-US" sz="1100" b="1" i="0" u="none" strike="noStrike" dirty="0" smtClean="0">
                          <a:solidFill>
                            <a:srgbClr val="000000"/>
                          </a:solidFill>
                          <a:latin typeface="Calibri"/>
                        </a:rPr>
                        <a:t>Customers Reordering </a:t>
                      </a:r>
                      <a:r>
                        <a:rPr lang="en-US" sz="1100" b="1" i="0" u="none" strike="noStrike" dirty="0">
                          <a:solidFill>
                            <a:srgbClr val="000000"/>
                          </a:solidFill>
                          <a:latin typeface="Calibri"/>
                        </a:rPr>
                        <a:t>Each Month </a:t>
                      </a:r>
                    </a:p>
                  </a:txBody>
                  <a:tcPr marL="9525" marR="9525" marT="9525" marB="0" anchor="b">
                    <a:solidFill>
                      <a:srgbClr val="FFC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1" i="0" u="none" strike="noStrike" dirty="0">
                        <a:solidFill>
                          <a:srgbClr val="000000"/>
                        </a:solidFill>
                        <a:latin typeface="Calibri"/>
                      </a:endParaRPr>
                    </a:p>
                  </a:txBody>
                  <a:tcPr marL="9525" marR="9525" marT="9525" marB="0" anchor="b"/>
                </a:tc>
                <a:tc>
                  <a:txBody>
                    <a:bodyPr/>
                    <a:lstStyle/>
                    <a:p>
                      <a:pPr algn="l" fontAlgn="b"/>
                      <a:r>
                        <a:rPr lang="en-US" sz="1100" b="1" i="0" u="none" strike="noStrike" dirty="0" smtClean="0">
                          <a:solidFill>
                            <a:srgbClr val="000000"/>
                          </a:solidFill>
                          <a:latin typeface="Calibri"/>
                        </a:rPr>
                        <a:t>In </a:t>
                      </a:r>
                      <a:r>
                        <a:rPr lang="en-US" sz="1100" b="1" i="0" u="none" strike="noStrike" smtClean="0">
                          <a:solidFill>
                            <a:srgbClr val="000000"/>
                          </a:solidFill>
                          <a:latin typeface="Calibri"/>
                        </a:rPr>
                        <a:t>AUS Dollars</a:t>
                      </a:r>
                      <a:endParaRPr lang="en-US" sz="1100" b="1" i="0" u="none" strike="noStrike">
                        <a:solidFill>
                          <a:srgbClr val="000000"/>
                        </a:solidFill>
                        <a:latin typeface="Calibri"/>
                      </a:endParaRPr>
                    </a:p>
                  </a:txBody>
                  <a:tcPr marL="9525" marR="9525" marT="9525" marB="0" anchor="b">
                    <a:solidFill>
                      <a:srgbClr val="FFC000"/>
                    </a:solidFill>
                  </a:tcPr>
                </a:tc>
                <a:tc>
                  <a:txBody>
                    <a:bodyPr/>
                    <a:lstStyle/>
                    <a:p>
                      <a:pPr algn="l" fontAlgn="b"/>
                      <a:endParaRPr lang="en-US" sz="1100" b="1" i="0" u="none" strike="noStrike">
                        <a:solidFill>
                          <a:srgbClr val="000000"/>
                        </a:solidFill>
                        <a:latin typeface="Calibri"/>
                      </a:endParaRPr>
                    </a:p>
                  </a:txBody>
                  <a:tcPr marL="9525" marR="9525" marT="9525" marB="0" anchor="b">
                    <a:solidFill>
                      <a:srgbClr val="FFC000"/>
                    </a:solidFill>
                  </a:tcPr>
                </a:tc>
                <a:tc>
                  <a:txBody>
                    <a:bodyPr/>
                    <a:lstStyle/>
                    <a:p>
                      <a:pPr algn="l" fontAlgn="b"/>
                      <a:endParaRPr lang="en-US" sz="1100" b="1" i="0" u="none" strike="noStrike">
                        <a:solidFill>
                          <a:srgbClr val="000000"/>
                        </a:solidFill>
                        <a:latin typeface="Calibri"/>
                      </a:endParaRPr>
                    </a:p>
                  </a:txBody>
                  <a:tcPr marL="9525" marR="9525" marT="9525" marB="0" anchor="b">
                    <a:solidFill>
                      <a:srgbClr val="FFC000"/>
                    </a:solidFill>
                  </a:tcPr>
                </a:tc>
                <a:tc>
                  <a:txBody>
                    <a:bodyPr/>
                    <a:lstStyle/>
                    <a:p>
                      <a:pPr algn="l" fontAlgn="b"/>
                      <a:endParaRPr lang="en-US" sz="1100" b="1" i="0" u="none" strike="noStrike">
                        <a:solidFill>
                          <a:srgbClr val="000000"/>
                        </a:solidFill>
                        <a:latin typeface="Calibri"/>
                      </a:endParaRPr>
                    </a:p>
                  </a:txBody>
                  <a:tcPr marL="9525" marR="9525" marT="9525" marB="0" anchor="b">
                    <a:solidFill>
                      <a:srgbClr val="FFC000"/>
                    </a:solidFill>
                  </a:tcPr>
                </a:tc>
              </a:tr>
              <a:tr h="370840">
                <a:tc>
                  <a:txBody>
                    <a:bodyPr/>
                    <a:lstStyle/>
                    <a:p>
                      <a:pPr algn="l" fontAlgn="b"/>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a:solidFill>
                            <a:srgbClr val="000000"/>
                          </a:solidFill>
                          <a:latin typeface="Calibri"/>
                        </a:rPr>
                        <a:t>10</a:t>
                      </a:r>
                    </a:p>
                  </a:txBody>
                  <a:tcPr marL="9525" marR="9525" marT="9525" marB="0" anchor="b">
                    <a:solidFill>
                      <a:srgbClr val="FFC000"/>
                    </a:solidFill>
                  </a:tcPr>
                </a:tc>
                <a:tc>
                  <a:txBody>
                    <a:bodyPr/>
                    <a:lstStyle/>
                    <a:p>
                      <a:pPr algn="r" fontAlgn="b"/>
                      <a:r>
                        <a:rPr lang="en-US" sz="1100" b="1" i="0" u="none" strike="noStrike">
                          <a:solidFill>
                            <a:srgbClr val="000000"/>
                          </a:solidFill>
                          <a:latin typeface="Calibri"/>
                        </a:rPr>
                        <a:t>25</a:t>
                      </a:r>
                    </a:p>
                  </a:txBody>
                  <a:tcPr marL="9525" marR="9525" marT="9525" marB="0" anchor="b">
                    <a:solidFill>
                      <a:srgbClr val="FFC000"/>
                    </a:solidFill>
                  </a:tcPr>
                </a:tc>
                <a:tc>
                  <a:txBody>
                    <a:bodyPr/>
                    <a:lstStyle/>
                    <a:p>
                      <a:pPr algn="r" fontAlgn="b"/>
                      <a:r>
                        <a:rPr lang="en-US" sz="1100" b="1" i="0" u="none" strike="noStrike">
                          <a:solidFill>
                            <a:srgbClr val="000000"/>
                          </a:solidFill>
                          <a:latin typeface="Calibri"/>
                        </a:rPr>
                        <a:t>50</a:t>
                      </a:r>
                    </a:p>
                  </a:txBody>
                  <a:tcPr marL="9525" marR="9525" marT="9525" marB="0" anchor="b">
                    <a:solidFill>
                      <a:srgbClr val="FFC000"/>
                    </a:solidFill>
                  </a:tcPr>
                </a:tc>
                <a:tc>
                  <a:txBody>
                    <a:bodyPr/>
                    <a:lstStyle/>
                    <a:p>
                      <a:pPr algn="r" fontAlgn="b"/>
                      <a:r>
                        <a:rPr lang="en-US" sz="1100" b="1" i="0" u="none" strike="noStrike">
                          <a:solidFill>
                            <a:srgbClr val="000000"/>
                          </a:solidFill>
                          <a:latin typeface="Calibri"/>
                        </a:rPr>
                        <a:t>100</a:t>
                      </a:r>
                    </a:p>
                  </a:txBody>
                  <a:tcPr marL="9525" marR="9525" marT="9525" marB="0" anchor="b">
                    <a:solidFill>
                      <a:srgbClr val="FFC000"/>
                    </a:solidFill>
                  </a:tcPr>
                </a:tc>
                <a:tc>
                  <a:txBody>
                    <a:bodyPr/>
                    <a:lstStyle/>
                    <a:p>
                      <a:pPr algn="r" fontAlgn="b"/>
                      <a:r>
                        <a:rPr lang="en-US" sz="1100" b="1" i="0" u="none" strike="noStrike" dirty="0">
                          <a:solidFill>
                            <a:srgbClr val="000000"/>
                          </a:solidFill>
                          <a:latin typeface="Calibri"/>
                        </a:rPr>
                        <a:t>250</a:t>
                      </a:r>
                    </a:p>
                  </a:txBody>
                  <a:tcPr marL="9525" marR="9525" marT="9525" marB="0" anchor="b">
                    <a:solidFill>
                      <a:srgbClr val="FFC000"/>
                    </a:solidFill>
                  </a:tcPr>
                </a:tc>
                <a:tc>
                  <a:txBody>
                    <a:bodyPr/>
                    <a:lstStyle/>
                    <a:p>
                      <a:pPr algn="r" fontAlgn="b"/>
                      <a:r>
                        <a:rPr lang="en-US" sz="1100" b="1" i="0" u="none" strike="noStrike" dirty="0">
                          <a:solidFill>
                            <a:srgbClr val="000000"/>
                          </a:solidFill>
                          <a:latin typeface="Calibri"/>
                        </a:rPr>
                        <a:t>500</a:t>
                      </a:r>
                    </a:p>
                  </a:txBody>
                  <a:tcPr marL="9525" marR="9525" marT="9525" marB="0" anchor="b">
                    <a:solidFill>
                      <a:srgbClr val="FFC000"/>
                    </a:solidFill>
                  </a:tcPr>
                </a:tc>
                <a:tc>
                  <a:txBody>
                    <a:bodyPr/>
                    <a:lstStyle/>
                    <a:p>
                      <a:pPr algn="r" fontAlgn="b"/>
                      <a:r>
                        <a:rPr lang="en-US" sz="1100" b="1" i="0" u="none" strike="noStrike" dirty="0">
                          <a:solidFill>
                            <a:srgbClr val="000000"/>
                          </a:solidFill>
                          <a:latin typeface="Calibri"/>
                        </a:rPr>
                        <a:t>1000</a:t>
                      </a:r>
                    </a:p>
                  </a:txBody>
                  <a:tcPr marL="9525" marR="9525" marT="9525" marB="0" anchor="b">
                    <a:solidFill>
                      <a:srgbClr val="FFC000"/>
                    </a:solidFill>
                  </a:tcPr>
                </a:tc>
                <a:tc>
                  <a:txBody>
                    <a:bodyPr/>
                    <a:lstStyle/>
                    <a:p>
                      <a:pPr algn="r" fontAlgn="b"/>
                      <a:r>
                        <a:rPr lang="en-US" sz="1100" b="1" i="0" u="none" strike="noStrike" dirty="0">
                          <a:solidFill>
                            <a:srgbClr val="000000"/>
                          </a:solidFill>
                          <a:latin typeface="Calibri"/>
                        </a:rPr>
                        <a:t>1500</a:t>
                      </a:r>
                    </a:p>
                  </a:txBody>
                  <a:tcPr marL="9525" marR="9525" marT="9525" marB="0" anchor="b">
                    <a:solidFill>
                      <a:srgbClr val="FFC000"/>
                    </a:solidFill>
                  </a:tcPr>
                </a:tc>
                <a:tc>
                  <a:txBody>
                    <a:bodyPr/>
                    <a:lstStyle/>
                    <a:p>
                      <a:pPr algn="r" fontAlgn="b"/>
                      <a:r>
                        <a:rPr lang="en-US" sz="1100" b="1" i="0" u="none" strike="noStrike" dirty="0">
                          <a:solidFill>
                            <a:srgbClr val="000000"/>
                          </a:solidFill>
                          <a:latin typeface="Calibri"/>
                        </a:rPr>
                        <a:t>3000</a:t>
                      </a:r>
                    </a:p>
                  </a:txBody>
                  <a:tcPr marL="9525" marR="9525" marT="9525" marB="0" anchor="b">
                    <a:solidFill>
                      <a:srgbClr val="FFC000"/>
                    </a:solidFill>
                  </a:tcPr>
                </a:tc>
              </a:tr>
              <a:tr h="370840">
                <a:tc>
                  <a:txBody>
                    <a:bodyPr/>
                    <a:lstStyle/>
                    <a:p>
                      <a:pPr algn="l" fontAlgn="b"/>
                      <a:r>
                        <a:rPr lang="en-US" sz="1100" b="1" i="0" u="none" strike="noStrike" dirty="0">
                          <a:solidFill>
                            <a:srgbClr val="000000"/>
                          </a:solidFill>
                          <a:latin typeface="Calibri"/>
                        </a:rPr>
                        <a:t>Isotonix </a:t>
                      </a:r>
                      <a:r>
                        <a:rPr lang="en-US" sz="1100" b="1" i="0" u="none" strike="noStrike" dirty="0" smtClean="0">
                          <a:solidFill>
                            <a:srgbClr val="000000"/>
                          </a:solidFill>
                          <a:latin typeface="Calibri"/>
                        </a:rPr>
                        <a:t>Digestive </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$170</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$425</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$850</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$1,700</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$4,250</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$8,500</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$17,000</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$25,500</a:t>
                      </a:r>
                      <a:endParaRPr lang="en-US" sz="1100" b="1" i="0" u="none" strike="noStrike" dirty="0">
                        <a:solidFill>
                          <a:srgbClr val="000000"/>
                        </a:solidFill>
                        <a:latin typeface="Calibri"/>
                      </a:endParaRPr>
                    </a:p>
                  </a:txBody>
                  <a:tcPr marL="9525" marR="9525" marT="9525" marB="0" anchor="b">
                    <a:solidFill>
                      <a:srgbClr val="FFC000"/>
                    </a:solidFill>
                  </a:tcPr>
                </a:tc>
                <a:tc>
                  <a:txBody>
                    <a:bodyPr/>
                    <a:lstStyle/>
                    <a:p>
                      <a:pPr algn="r" fontAlgn="b"/>
                      <a:r>
                        <a:rPr lang="en-US" sz="1100" b="1" i="0" u="none" strike="noStrike" dirty="0" smtClean="0">
                          <a:solidFill>
                            <a:srgbClr val="000000"/>
                          </a:solidFill>
                          <a:latin typeface="Calibri"/>
                        </a:rPr>
                        <a:t>$51,000</a:t>
                      </a:r>
                      <a:endParaRPr lang="en-US" sz="1100" b="1" i="0" u="none" strike="noStrike" dirty="0">
                        <a:solidFill>
                          <a:srgbClr val="000000"/>
                        </a:solidFill>
                        <a:latin typeface="Calibri"/>
                      </a:endParaRPr>
                    </a:p>
                  </a:txBody>
                  <a:tcPr marL="9525" marR="9525" marT="9525" marB="0" anchor="b">
                    <a:solidFill>
                      <a:srgbClr val="FFC000"/>
                    </a:solidFill>
                  </a:tcPr>
                </a:tc>
              </a:tr>
            </a:tbl>
          </a:graphicData>
        </a:graphic>
      </p:graphicFrame>
      <p:pic>
        <p:nvPicPr>
          <p:cNvPr id="7" name="Picture 6" descr="AUS Omega III prod image 2.jpg"/>
          <p:cNvPicPr>
            <a:picLocks noChangeAspect="1"/>
          </p:cNvPicPr>
          <p:nvPr/>
        </p:nvPicPr>
        <p:blipFill>
          <a:blip r:embed="rId3" cstate="print"/>
          <a:srcRect l="30000" t="9524" r="25000" b="12226"/>
          <a:stretch>
            <a:fillRect/>
          </a:stretch>
        </p:blipFill>
        <p:spPr>
          <a:xfrm>
            <a:off x="7010400" y="2057400"/>
            <a:ext cx="1564105" cy="2855784"/>
          </a:xfrm>
          <a:prstGeom prst="rect">
            <a:avLst/>
          </a:prstGeom>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4867"/>
                                        </p:tgtEl>
                                        <p:attrNameLst>
                                          <p:attrName>style.visibility</p:attrName>
                                        </p:attrNameLst>
                                      </p:cBhvr>
                                      <p:to>
                                        <p:strVal val="visible"/>
                                      </p:to>
                                    </p:set>
                                    <p:animEffect transition="in" filter="fade">
                                      <p:cBhvr>
                                        <p:cTn id="7" dur="500"/>
                                        <p:tgtEl>
                                          <p:spTgt spid="804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6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
          <p:cNvSpPr>
            <a:spLocks noChangeArrowheads="1"/>
          </p:cNvSpPr>
          <p:nvPr/>
        </p:nvSpPr>
        <p:spPr bwMode="auto">
          <a:xfrm>
            <a:off x="0" y="2743200"/>
            <a:ext cx="9144000" cy="1905000"/>
          </a:xfrm>
          <a:prstGeom prst="rect">
            <a:avLst/>
          </a:prstGeom>
          <a:noFill/>
          <a:ln w="9525" algn="ctr">
            <a:noFill/>
            <a:round/>
            <a:headEnd/>
            <a:tailEnd/>
          </a:ln>
        </p:spPr>
        <p:txBody>
          <a:bodyPr/>
          <a:lstStyle/>
          <a:p>
            <a:endParaRPr lang="en-US" sz="4000">
              <a:latin typeface="Arial" pitchFamily="34" charset="0"/>
              <a:ea typeface="ＭＳ Ｐゴシック"/>
              <a:cs typeface="ＭＳ Ｐゴシック"/>
            </a:endParaRPr>
          </a:p>
        </p:txBody>
      </p:sp>
      <p:pic>
        <p:nvPicPr>
          <p:cNvPr id="15363" name="Picture 7" descr="http://www.unfranchise.com/massemail_links/newsletterimages/facebooklogo.gif">
            <a:hlinkClick r:id="rId3" action="ppaction://hlinkfile"/>
          </p:cNvPr>
          <p:cNvPicPr>
            <a:picLocks noChangeAspect="1" noChangeArrowheads="1"/>
          </p:cNvPicPr>
          <p:nvPr/>
        </p:nvPicPr>
        <p:blipFill>
          <a:blip r:embed="rId4" cstate="print"/>
          <a:srcRect/>
          <a:stretch>
            <a:fillRect/>
          </a:stretch>
        </p:blipFill>
        <p:spPr bwMode="auto">
          <a:xfrm>
            <a:off x="7391400" y="2819400"/>
            <a:ext cx="468313" cy="539750"/>
          </a:xfrm>
          <a:prstGeom prst="rect">
            <a:avLst/>
          </a:prstGeom>
          <a:noFill/>
          <a:ln w="9525">
            <a:noFill/>
            <a:miter lim="800000"/>
            <a:headEnd/>
            <a:tailEnd/>
          </a:ln>
        </p:spPr>
      </p:pic>
      <p:pic>
        <p:nvPicPr>
          <p:cNvPr id="15364" name="Picture 9">
            <a:hlinkClick r:id="rId5" action="ppaction://hlinkfile"/>
          </p:cNvPr>
          <p:cNvPicPr>
            <a:picLocks noChangeAspect="1" noChangeArrowheads="1"/>
          </p:cNvPicPr>
          <p:nvPr/>
        </p:nvPicPr>
        <p:blipFill>
          <a:blip r:embed="rId6" cstate="print"/>
          <a:srcRect/>
          <a:stretch>
            <a:fillRect/>
          </a:stretch>
        </p:blipFill>
        <p:spPr bwMode="auto">
          <a:xfrm>
            <a:off x="7391400" y="3429000"/>
            <a:ext cx="461963" cy="533400"/>
          </a:xfrm>
          <a:prstGeom prst="rect">
            <a:avLst/>
          </a:prstGeom>
          <a:noFill/>
          <a:ln w="9525">
            <a:noFill/>
            <a:miter lim="800000"/>
            <a:headEnd/>
            <a:tailEnd/>
          </a:ln>
        </p:spPr>
      </p:pic>
      <p:sp>
        <p:nvSpPr>
          <p:cNvPr id="15365" name="Rectangle 3"/>
          <p:cNvSpPr>
            <a:spLocks noChangeArrowheads="1"/>
          </p:cNvSpPr>
          <p:nvPr/>
        </p:nvSpPr>
        <p:spPr bwMode="auto">
          <a:xfrm>
            <a:off x="2286000" y="457200"/>
            <a:ext cx="5029200" cy="707886"/>
          </a:xfrm>
          <a:prstGeom prst="rect">
            <a:avLst/>
          </a:prstGeom>
          <a:noFill/>
          <a:ln w="9525">
            <a:noFill/>
            <a:miter lim="800000"/>
            <a:headEnd/>
            <a:tailEnd/>
          </a:ln>
        </p:spPr>
        <p:txBody>
          <a:bodyPr wrap="square" anchor="ctr">
            <a:spAutoFit/>
          </a:bodyPr>
          <a:lstStyle/>
          <a:p>
            <a:pPr algn="ctr" eaLnBrk="1" hangingPunct="1"/>
            <a:r>
              <a:rPr lang="en-US" sz="4000" b="1" dirty="0">
                <a:solidFill>
                  <a:srgbClr val="FFFF00"/>
                </a:solidFill>
                <a:latin typeface="Calibri" pitchFamily="34" charset="0"/>
                <a:cs typeface="Times New Roman" pitchFamily="18" charset="0"/>
              </a:rPr>
              <a:t>SOCIALISE WITH </a:t>
            </a:r>
            <a:r>
              <a:rPr lang="en-US" sz="4000" b="1" dirty="0" smtClean="0">
                <a:solidFill>
                  <a:srgbClr val="FFFF00"/>
                </a:solidFill>
                <a:latin typeface="Calibri" pitchFamily="34" charset="0"/>
                <a:cs typeface="Times New Roman" pitchFamily="18" charset="0"/>
              </a:rPr>
              <a:t>US!</a:t>
            </a:r>
            <a:endParaRPr lang="en-US" sz="4000" dirty="0">
              <a:solidFill>
                <a:srgbClr val="FFFF00"/>
              </a:solidFill>
              <a:latin typeface="Arial" pitchFamily="34" charset="0"/>
            </a:endParaRPr>
          </a:p>
        </p:txBody>
      </p:sp>
      <p:sp>
        <p:nvSpPr>
          <p:cNvPr id="15366" name="Rectangle 5"/>
          <p:cNvSpPr>
            <a:spLocks noChangeArrowheads="1"/>
          </p:cNvSpPr>
          <p:nvPr/>
        </p:nvSpPr>
        <p:spPr bwMode="auto">
          <a:xfrm>
            <a:off x="609600" y="2819400"/>
            <a:ext cx="6629400" cy="1631216"/>
          </a:xfrm>
          <a:prstGeom prst="rect">
            <a:avLst/>
          </a:prstGeom>
          <a:noFill/>
          <a:ln w="9525">
            <a:noFill/>
            <a:miter lim="800000"/>
            <a:headEnd/>
            <a:tailEnd/>
          </a:ln>
        </p:spPr>
        <p:txBody>
          <a:bodyPr wrap="square" anchor="ctr">
            <a:spAutoFit/>
          </a:bodyPr>
          <a:lstStyle/>
          <a:p>
            <a:r>
              <a:rPr lang="en-US" sz="2000" b="1" dirty="0">
                <a:solidFill>
                  <a:schemeClr val="accent3">
                    <a:lumMod val="75000"/>
                  </a:schemeClr>
                </a:solidFill>
                <a:latin typeface="Calibri" pitchFamily="34" charset="0"/>
                <a:cs typeface="Times New Roman" pitchFamily="18" charset="0"/>
              </a:rPr>
              <a:t>Like us on </a:t>
            </a:r>
            <a:r>
              <a:rPr lang="en-US" sz="2000" b="1" dirty="0" err="1">
                <a:solidFill>
                  <a:schemeClr val="accent3">
                    <a:lumMod val="75000"/>
                  </a:schemeClr>
                </a:solidFill>
                <a:latin typeface="Calibri" pitchFamily="34" charset="0"/>
                <a:cs typeface="Times New Roman" pitchFamily="18" charset="0"/>
              </a:rPr>
              <a:t>Facebook</a:t>
            </a:r>
            <a:r>
              <a:rPr lang="en-US" sz="2000" b="1" dirty="0">
                <a:solidFill>
                  <a:schemeClr val="accent3">
                    <a:lumMod val="75000"/>
                  </a:schemeClr>
                </a:solidFill>
                <a:latin typeface="Calibri" pitchFamily="34" charset="0"/>
                <a:cs typeface="Times New Roman" pitchFamily="18" charset="0"/>
              </a:rPr>
              <a:t> </a:t>
            </a:r>
            <a:r>
              <a:rPr lang="en-US" sz="2000" b="1" dirty="0" smtClean="0">
                <a:solidFill>
                  <a:schemeClr val="accent3">
                    <a:lumMod val="75000"/>
                  </a:schemeClr>
                </a:solidFill>
                <a:latin typeface="Calibri" pitchFamily="34" charset="0"/>
                <a:cs typeface="Times New Roman" pitchFamily="18" charset="0"/>
              </a:rPr>
              <a:t>	  </a:t>
            </a:r>
            <a:r>
              <a:rPr lang="en-US" sz="2000" dirty="0" smtClean="0">
                <a:solidFill>
                  <a:schemeClr val="accent3">
                    <a:lumMod val="75000"/>
                  </a:schemeClr>
                </a:solidFill>
                <a:latin typeface="Calibri" pitchFamily="34" charset="0"/>
                <a:cs typeface="Times New Roman" pitchFamily="18" charset="0"/>
              </a:rPr>
              <a:t>facebook.com/</a:t>
            </a:r>
            <a:r>
              <a:rPr lang="en-US" sz="2000" dirty="0" err="1" smtClean="0">
                <a:solidFill>
                  <a:schemeClr val="accent3">
                    <a:lumMod val="75000"/>
                  </a:schemeClr>
                </a:solidFill>
                <a:latin typeface="Calibri" pitchFamily="34" charset="0"/>
                <a:cs typeface="Times New Roman" pitchFamily="18" charset="0"/>
              </a:rPr>
              <a:t>marketaustralia</a:t>
            </a:r>
            <a:endParaRPr lang="en-US" sz="2000" dirty="0" smtClean="0">
              <a:solidFill>
                <a:schemeClr val="accent3">
                  <a:lumMod val="75000"/>
                </a:schemeClr>
              </a:solidFill>
              <a:latin typeface="Calibri" pitchFamily="34" charset="0"/>
              <a:cs typeface="Times New Roman" pitchFamily="18" charset="0"/>
            </a:endParaRPr>
          </a:p>
          <a:p>
            <a:endParaRPr lang="en-US" sz="2000" dirty="0">
              <a:solidFill>
                <a:schemeClr val="accent3">
                  <a:lumMod val="75000"/>
                </a:schemeClr>
              </a:solidFill>
              <a:latin typeface="Calibri" pitchFamily="34" charset="0"/>
              <a:cs typeface="Times New Roman" pitchFamily="18" charset="0"/>
            </a:endParaRPr>
          </a:p>
          <a:p>
            <a:r>
              <a:rPr lang="en-US" sz="2000" b="1" dirty="0" smtClean="0">
                <a:solidFill>
                  <a:schemeClr val="accent3">
                    <a:lumMod val="75000"/>
                  </a:schemeClr>
                </a:solidFill>
                <a:latin typeface="Calibri" pitchFamily="34" charset="0"/>
                <a:cs typeface="Times New Roman" pitchFamily="18" charset="0"/>
              </a:rPr>
              <a:t>Follow </a:t>
            </a:r>
            <a:r>
              <a:rPr lang="en-US" sz="2000" b="1" dirty="0">
                <a:solidFill>
                  <a:schemeClr val="accent3">
                    <a:lumMod val="75000"/>
                  </a:schemeClr>
                </a:solidFill>
                <a:latin typeface="Calibri" pitchFamily="34" charset="0"/>
                <a:cs typeface="Times New Roman" pitchFamily="18" charset="0"/>
              </a:rPr>
              <a:t>us on </a:t>
            </a:r>
            <a:r>
              <a:rPr lang="en-US" sz="2000" b="1" dirty="0" smtClean="0">
                <a:solidFill>
                  <a:schemeClr val="accent3">
                    <a:lumMod val="75000"/>
                  </a:schemeClr>
                </a:solidFill>
                <a:latin typeface="Calibri" pitchFamily="34" charset="0"/>
                <a:cs typeface="Times New Roman" pitchFamily="18" charset="0"/>
              </a:rPr>
              <a:t>Twitter	  </a:t>
            </a:r>
            <a:r>
              <a:rPr lang="en-US" sz="2000" dirty="0" smtClean="0">
                <a:solidFill>
                  <a:schemeClr val="accent3">
                    <a:lumMod val="75000"/>
                  </a:schemeClr>
                </a:solidFill>
                <a:latin typeface="Calibri" pitchFamily="34" charset="0"/>
                <a:cs typeface="Times New Roman" pitchFamily="18" charset="0"/>
              </a:rPr>
              <a:t>twitter.com/</a:t>
            </a:r>
            <a:r>
              <a:rPr lang="en-US" sz="2000" dirty="0" err="1" smtClean="0">
                <a:solidFill>
                  <a:schemeClr val="accent3">
                    <a:lumMod val="75000"/>
                  </a:schemeClr>
                </a:solidFill>
                <a:latin typeface="Calibri" pitchFamily="34" charset="0"/>
                <a:cs typeface="Times New Roman" pitchFamily="18" charset="0"/>
              </a:rPr>
              <a:t>marketaustralia</a:t>
            </a:r>
            <a:endParaRPr lang="en-US" sz="2000" dirty="0" smtClean="0">
              <a:solidFill>
                <a:schemeClr val="accent3">
                  <a:lumMod val="75000"/>
                </a:schemeClr>
              </a:solidFill>
              <a:latin typeface="Calibri" pitchFamily="34" charset="0"/>
              <a:cs typeface="Times New Roman" pitchFamily="18" charset="0"/>
            </a:endParaRPr>
          </a:p>
          <a:p>
            <a:endParaRPr lang="en-US" sz="2000" dirty="0">
              <a:solidFill>
                <a:schemeClr val="accent3">
                  <a:lumMod val="75000"/>
                </a:schemeClr>
              </a:solidFill>
              <a:latin typeface="Calibri" pitchFamily="34" charset="0"/>
              <a:ea typeface="Calibri" pitchFamily="34" charset="0"/>
              <a:cs typeface="Times New Roman" pitchFamily="18" charset="0"/>
            </a:endParaRPr>
          </a:p>
          <a:p>
            <a:r>
              <a:rPr lang="en-US" sz="2000" b="1" dirty="0" smtClean="0">
                <a:solidFill>
                  <a:schemeClr val="accent3">
                    <a:lumMod val="75000"/>
                  </a:schemeClr>
                </a:solidFill>
                <a:latin typeface="Calibri" pitchFamily="34" charset="0"/>
                <a:ea typeface="Calibri" pitchFamily="34" charset="0"/>
                <a:cs typeface="Times New Roman" pitchFamily="18" charset="0"/>
              </a:rPr>
              <a:t>Visit </a:t>
            </a:r>
            <a:r>
              <a:rPr lang="en-US" sz="2000" b="1" dirty="0">
                <a:solidFill>
                  <a:schemeClr val="accent3">
                    <a:lumMod val="75000"/>
                  </a:schemeClr>
                </a:solidFill>
                <a:latin typeface="Calibri" pitchFamily="34" charset="0"/>
                <a:ea typeface="Calibri" pitchFamily="34" charset="0"/>
                <a:cs typeface="Times New Roman" pitchFamily="18" charset="0"/>
              </a:rPr>
              <a:t>us on the Web </a:t>
            </a:r>
            <a:r>
              <a:rPr lang="en-US" sz="2000" b="1" dirty="0" smtClean="0">
                <a:solidFill>
                  <a:schemeClr val="accent3">
                    <a:lumMod val="75000"/>
                  </a:schemeClr>
                </a:solidFill>
                <a:latin typeface="Calibri" pitchFamily="34" charset="0"/>
                <a:ea typeface="Calibri" pitchFamily="34" charset="0"/>
                <a:cs typeface="Times New Roman" pitchFamily="18" charset="0"/>
              </a:rPr>
              <a:t>	  </a:t>
            </a:r>
            <a:r>
              <a:rPr lang="en-US" sz="2000" dirty="0" smtClean="0">
                <a:solidFill>
                  <a:schemeClr val="accent3">
                    <a:lumMod val="75000"/>
                  </a:schemeClr>
                </a:solidFill>
                <a:latin typeface="Calibri" pitchFamily="34" charset="0"/>
                <a:ea typeface="Calibri" pitchFamily="34" charset="0"/>
                <a:cs typeface="Times New Roman" pitchFamily="18" charset="0"/>
              </a:rPr>
              <a:t>AU.SHOP.COM</a:t>
            </a:r>
            <a:r>
              <a:rPr lang="en-US" sz="1000" dirty="0">
                <a:solidFill>
                  <a:schemeClr val="accent3">
                    <a:lumMod val="75000"/>
                  </a:schemeClr>
                </a:solidFill>
                <a:latin typeface="Calibri" pitchFamily="34" charset="0"/>
                <a:ea typeface="Calibri" pitchFamily="34" charset="0"/>
                <a:cs typeface="Times New Roman" pitchFamily="18" charset="0"/>
              </a:rPr>
              <a:t>	</a:t>
            </a:r>
            <a:r>
              <a:rPr lang="en-US" sz="1000" dirty="0">
                <a:solidFill>
                  <a:schemeClr val="bg1"/>
                </a:solidFill>
                <a:latin typeface="Calibri" pitchFamily="34" charset="0"/>
              </a:rPr>
              <a:t> </a:t>
            </a:r>
          </a:p>
        </p:txBody>
      </p:sp>
      <p:sp>
        <p:nvSpPr>
          <p:cNvPr id="15367" name="Rectangle 8"/>
          <p:cNvSpPr>
            <a:spLocks noChangeArrowheads="1"/>
          </p:cNvSpPr>
          <p:nvPr/>
        </p:nvSpPr>
        <p:spPr bwMode="auto">
          <a:xfrm>
            <a:off x="3429000" y="4963180"/>
            <a:ext cx="2286000" cy="523220"/>
          </a:xfrm>
          <a:prstGeom prst="rect">
            <a:avLst/>
          </a:prstGeom>
          <a:noFill/>
          <a:ln w="9525">
            <a:noFill/>
            <a:miter lim="800000"/>
            <a:headEnd/>
            <a:tailEnd/>
          </a:ln>
        </p:spPr>
        <p:txBody>
          <a:bodyPr wrap="square">
            <a:spAutoFit/>
          </a:bodyPr>
          <a:lstStyle/>
          <a:p>
            <a:pPr algn="ctr"/>
            <a:r>
              <a:rPr lang="en-US" sz="2800" b="1" dirty="0">
                <a:latin typeface="Calibri" pitchFamily="34" charset="0"/>
                <a:cs typeface="Times New Roman" pitchFamily="18" charset="0"/>
              </a:rPr>
              <a:t>LEARN MORE</a:t>
            </a:r>
            <a:endParaRPr lang="en-US" sz="2800" dirty="0"/>
          </a:p>
        </p:txBody>
      </p:sp>
      <p:pic>
        <p:nvPicPr>
          <p:cNvPr id="15368" name="Picture 6">
            <a:hlinkClick r:id="rId7"/>
          </p:cNvPr>
          <p:cNvPicPr>
            <a:picLocks noChangeAspect="1" noChangeArrowheads="1"/>
          </p:cNvPicPr>
          <p:nvPr/>
        </p:nvPicPr>
        <p:blipFill>
          <a:blip r:embed="rId8" cstate="print"/>
          <a:srcRect/>
          <a:stretch>
            <a:fillRect/>
          </a:stretch>
        </p:blipFill>
        <p:spPr bwMode="auto">
          <a:xfrm>
            <a:off x="6858000" y="4038600"/>
            <a:ext cx="1528762" cy="45720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391400" cy="990600"/>
          </a:xfrm>
        </p:spPr>
        <p:txBody>
          <a:bodyPr>
            <a:normAutofit/>
          </a:bodyPr>
          <a:lstStyle/>
          <a:p>
            <a:pPr algn="ctr"/>
            <a:r>
              <a:rPr lang="en-US" sz="4000" b="1" dirty="0" smtClean="0">
                <a:solidFill>
                  <a:srgbClr val="FFFF00"/>
                </a:solidFill>
              </a:rPr>
              <a:t>What is Cardiovascular Health?</a:t>
            </a:r>
            <a:endParaRPr lang="en-US" sz="4000" b="1" dirty="0">
              <a:solidFill>
                <a:srgbClr val="FFFF00"/>
              </a:solidFill>
            </a:endParaRPr>
          </a:p>
        </p:txBody>
      </p:sp>
      <p:sp>
        <p:nvSpPr>
          <p:cNvPr id="3" name="Content Placeholder 2"/>
          <p:cNvSpPr>
            <a:spLocks noGrp="1"/>
          </p:cNvSpPr>
          <p:nvPr>
            <p:ph idx="1"/>
          </p:nvPr>
        </p:nvSpPr>
        <p:spPr>
          <a:xfrm>
            <a:off x="838200" y="2438400"/>
            <a:ext cx="7772400" cy="3306763"/>
          </a:xfrm>
        </p:spPr>
        <p:txBody>
          <a:bodyPr>
            <a:normAutofit fontScale="92500"/>
          </a:bodyPr>
          <a:lstStyle/>
          <a:p>
            <a:pPr>
              <a:buFont typeface="Arial" pitchFamily="34" charset="0"/>
              <a:buChar char="•"/>
            </a:pPr>
            <a:r>
              <a:rPr lang="en-US" sz="3000" b="0" dirty="0" smtClean="0">
                <a:latin typeface="+mn-lt"/>
              </a:rPr>
              <a:t>Cardiovascular health is also referred to as “heart health”.</a:t>
            </a:r>
          </a:p>
          <a:p>
            <a:pPr>
              <a:buFont typeface="Arial" pitchFamily="34" charset="0"/>
              <a:buChar char="•"/>
            </a:pPr>
            <a:r>
              <a:rPr lang="en-US" sz="3000" b="0" dirty="0" smtClean="0">
                <a:latin typeface="+mn-lt"/>
              </a:rPr>
              <a:t>The term is used to describe a cardiovascular system that is strong and in good physical condition.</a:t>
            </a:r>
          </a:p>
          <a:p>
            <a:pPr>
              <a:buFont typeface="Arial" pitchFamily="34" charset="0"/>
              <a:buChar char="•"/>
            </a:pPr>
            <a:r>
              <a:rPr lang="en-US" sz="3000" b="0" dirty="0" smtClean="0">
                <a:latin typeface="+mn-lt"/>
              </a:rPr>
              <a:t>By leading a </a:t>
            </a:r>
            <a:r>
              <a:rPr lang="en-US" sz="3000" b="0" i="1" dirty="0" smtClean="0">
                <a:solidFill>
                  <a:schemeClr val="accent3">
                    <a:lumMod val="75000"/>
                  </a:schemeClr>
                </a:solidFill>
                <a:latin typeface="+mn-lt"/>
              </a:rPr>
              <a:t>healthful lifestyle </a:t>
            </a:r>
            <a:r>
              <a:rPr lang="en-US" sz="3000" b="0" dirty="0" smtClean="0">
                <a:latin typeface="+mn-lt"/>
              </a:rPr>
              <a:t>and through </a:t>
            </a:r>
            <a:r>
              <a:rPr lang="en-US" sz="3000" b="0" i="1" dirty="0" smtClean="0">
                <a:solidFill>
                  <a:schemeClr val="accent3">
                    <a:lumMod val="75000"/>
                  </a:schemeClr>
                </a:solidFill>
                <a:latin typeface="+mn-lt"/>
              </a:rPr>
              <a:t>proper</a:t>
            </a:r>
            <a:r>
              <a:rPr lang="en-US" sz="3000" b="0" dirty="0" smtClean="0">
                <a:solidFill>
                  <a:schemeClr val="accent3">
                    <a:lumMod val="75000"/>
                  </a:schemeClr>
                </a:solidFill>
                <a:latin typeface="+mn-lt"/>
              </a:rPr>
              <a:t> </a:t>
            </a:r>
            <a:r>
              <a:rPr lang="en-US" sz="3000" b="0" i="1" dirty="0" smtClean="0">
                <a:solidFill>
                  <a:schemeClr val="accent3">
                    <a:lumMod val="75000"/>
                  </a:schemeClr>
                </a:solidFill>
                <a:latin typeface="+mn-lt"/>
              </a:rPr>
              <a:t>supplementation</a:t>
            </a:r>
            <a:r>
              <a:rPr lang="en-US" sz="3000" b="0" dirty="0" smtClean="0">
                <a:latin typeface="+mn-lt"/>
              </a:rPr>
              <a:t>, you can significantly increase your chances of maintaining good cardiovascular health.</a:t>
            </a:r>
            <a:endParaRPr lang="en-US" sz="3000" b="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ctr"/>
            <a:r>
              <a:rPr lang="en-US" sz="3600" b="1" dirty="0" smtClean="0">
                <a:solidFill>
                  <a:srgbClr val="FFFF00"/>
                </a:solidFill>
              </a:rPr>
              <a:t>What </a:t>
            </a:r>
            <a:r>
              <a:rPr lang="en-US" b="1" dirty="0" smtClean="0">
                <a:solidFill>
                  <a:srgbClr val="FFFF00"/>
                </a:solidFill>
              </a:rPr>
              <a:t>d</a:t>
            </a:r>
            <a:r>
              <a:rPr lang="en-US" sz="3600" b="1" dirty="0" smtClean="0">
                <a:solidFill>
                  <a:srgbClr val="FFFF00"/>
                </a:solidFill>
              </a:rPr>
              <a:t>oes </a:t>
            </a:r>
            <a:r>
              <a:rPr lang="en-US" sz="3600" b="1" i="1" dirty="0" smtClean="0">
                <a:solidFill>
                  <a:srgbClr val="FFFF00"/>
                </a:solidFill>
              </a:rPr>
              <a:t>Lifestyles</a:t>
            </a:r>
            <a:r>
              <a:rPr lang="en-US" sz="3600" b="1" dirty="0" smtClean="0">
                <a:solidFill>
                  <a:srgbClr val="FFFF00"/>
                </a:solidFill>
              </a:rPr>
              <a:t> </a:t>
            </a:r>
            <a:r>
              <a:rPr lang="en-US" b="1" dirty="0" smtClean="0">
                <a:solidFill>
                  <a:srgbClr val="FFFF00"/>
                </a:solidFill>
              </a:rPr>
              <a:t>h</a:t>
            </a:r>
            <a:r>
              <a:rPr lang="en-US" sz="3600" b="1" dirty="0" smtClean="0">
                <a:solidFill>
                  <a:srgbClr val="FFFF00"/>
                </a:solidFill>
              </a:rPr>
              <a:t>ave to  do with</a:t>
            </a:r>
            <a:br>
              <a:rPr lang="en-US" sz="3600" b="1" dirty="0" smtClean="0">
                <a:solidFill>
                  <a:srgbClr val="FFFF00"/>
                </a:solidFill>
              </a:rPr>
            </a:br>
            <a:r>
              <a:rPr lang="en-US" sz="3600" b="1" dirty="0" smtClean="0">
                <a:solidFill>
                  <a:srgbClr val="FFFF00"/>
                </a:solidFill>
              </a:rPr>
              <a:t> Heart Health?</a:t>
            </a:r>
            <a:endParaRPr lang="en-US" sz="3600" b="1" dirty="0">
              <a:solidFill>
                <a:srgbClr val="FFFF00"/>
              </a:solidFill>
            </a:endParaRPr>
          </a:p>
        </p:txBody>
      </p:sp>
      <p:sp>
        <p:nvSpPr>
          <p:cNvPr id="3" name="Content Placeholder 2"/>
          <p:cNvSpPr>
            <a:spLocks noGrp="1"/>
          </p:cNvSpPr>
          <p:nvPr>
            <p:ph idx="1"/>
          </p:nvPr>
        </p:nvSpPr>
        <p:spPr>
          <a:xfrm>
            <a:off x="533400" y="1981200"/>
            <a:ext cx="8305800" cy="4724400"/>
          </a:xfrm>
        </p:spPr>
        <p:txBody>
          <a:bodyPr>
            <a:normAutofit fontScale="92500" lnSpcReduction="20000"/>
          </a:bodyPr>
          <a:lstStyle/>
          <a:p>
            <a:pPr>
              <a:buNone/>
            </a:pPr>
            <a:r>
              <a:rPr lang="en-US" dirty="0" smtClean="0">
                <a:latin typeface="+mn-lt"/>
                <a:cs typeface="Arial" pitchFamily="34" charset="0"/>
              </a:rPr>
              <a:t>    There are simple, everyday things that you can do to help maintain proper heart health.  Among these are:</a:t>
            </a:r>
          </a:p>
          <a:p>
            <a:pPr lvl="1">
              <a:buFont typeface="Arial" pitchFamily="34" charset="0"/>
              <a:buChar char="•"/>
            </a:pPr>
            <a:r>
              <a:rPr lang="en-US" sz="2900" b="0" dirty="0" smtClean="0">
                <a:latin typeface="+mn-lt"/>
                <a:cs typeface="Arial" pitchFamily="34" charset="0"/>
              </a:rPr>
              <a:t>Not smoking</a:t>
            </a:r>
          </a:p>
          <a:p>
            <a:pPr lvl="1">
              <a:buFont typeface="Arial" pitchFamily="34" charset="0"/>
              <a:buChar char="•"/>
            </a:pPr>
            <a:r>
              <a:rPr lang="en-US" sz="2900" b="0" dirty="0" smtClean="0">
                <a:latin typeface="+mn-lt"/>
                <a:cs typeface="Arial" pitchFamily="34" charset="0"/>
              </a:rPr>
              <a:t>Maintaining a healthy height-to-weight ratio</a:t>
            </a:r>
          </a:p>
          <a:p>
            <a:pPr lvl="1">
              <a:buFont typeface="Arial" pitchFamily="34" charset="0"/>
              <a:buChar char="•"/>
            </a:pPr>
            <a:r>
              <a:rPr lang="en-US" sz="2900" b="0" dirty="0" smtClean="0">
                <a:latin typeface="+mn-lt"/>
                <a:cs typeface="Arial" pitchFamily="34" charset="0"/>
              </a:rPr>
              <a:t>Eating a diet rich in fruits, vegetables and whole grains</a:t>
            </a:r>
          </a:p>
          <a:p>
            <a:pPr lvl="1">
              <a:buFont typeface="Arial" pitchFamily="34" charset="0"/>
              <a:buChar char="•"/>
            </a:pPr>
            <a:r>
              <a:rPr lang="en-US" sz="2900" b="0" dirty="0" smtClean="0">
                <a:latin typeface="+mn-lt"/>
                <a:cs typeface="Arial" pitchFamily="34" charset="0"/>
              </a:rPr>
              <a:t>Limiting the consumption of total and saturated fat</a:t>
            </a:r>
          </a:p>
          <a:p>
            <a:pPr lvl="1">
              <a:buFont typeface="Arial" pitchFamily="34" charset="0"/>
              <a:buChar char="•"/>
            </a:pPr>
            <a:r>
              <a:rPr lang="en-US" sz="2900" b="0" dirty="0" smtClean="0">
                <a:latin typeface="+mn-lt"/>
                <a:cs typeface="Arial" pitchFamily="34" charset="0"/>
              </a:rPr>
              <a:t>Exercising regularly</a:t>
            </a:r>
          </a:p>
          <a:p>
            <a:pPr lvl="1">
              <a:buFont typeface="Arial" pitchFamily="34" charset="0"/>
              <a:buChar char="•"/>
            </a:pPr>
            <a:r>
              <a:rPr lang="en-US" sz="2900" b="0" dirty="0" smtClean="0">
                <a:latin typeface="+mn-lt"/>
                <a:cs typeface="Arial" pitchFamily="34" charset="0"/>
              </a:rPr>
              <a:t>Working with your physician to monitor cholesterol, blood pressure, </a:t>
            </a:r>
            <a:r>
              <a:rPr lang="en-US" sz="2900" b="0" dirty="0" err="1" smtClean="0">
                <a:latin typeface="+mn-lt"/>
                <a:cs typeface="Arial" pitchFamily="34" charset="0"/>
              </a:rPr>
              <a:t>homocysteine</a:t>
            </a:r>
            <a:r>
              <a:rPr lang="en-US" sz="2900" b="0" dirty="0" smtClean="0">
                <a:latin typeface="+mn-lt"/>
                <a:cs typeface="Arial" pitchFamily="34" charset="0"/>
              </a:rPr>
              <a:t> and C-reactive protein levels</a:t>
            </a:r>
          </a:p>
          <a:p>
            <a:pPr lvl="1">
              <a:buFont typeface="Arial" pitchFamily="34" charset="0"/>
              <a:buChar char="•"/>
            </a:pPr>
            <a:r>
              <a:rPr lang="en-US" sz="2900" b="0" dirty="0" smtClean="0">
                <a:latin typeface="+mn-lt"/>
                <a:cs typeface="Arial" pitchFamily="34" charset="0"/>
              </a:rPr>
              <a:t>Starting a complete nutritional supplementation program designed to help maintain proper cardiovascular health…</a:t>
            </a:r>
            <a:endParaRPr lang="en-US" sz="2900" b="0" dirty="0">
              <a:latin typeface="+mn-lt"/>
              <a:cs typeface="Arial" pitchFamily="34"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12" y="1905000"/>
            <a:ext cx="8040688" cy="4321183"/>
          </a:xfrm>
        </p:spPr>
        <p:txBody>
          <a:bodyPr/>
          <a:lstStyle/>
          <a:p>
            <a:pPr>
              <a:buFont typeface="Arial" pitchFamily="34" charset="0"/>
              <a:buChar char="•"/>
            </a:pPr>
            <a:r>
              <a:rPr lang="en-US" sz="1800" b="0" dirty="0" smtClean="0">
                <a:latin typeface="+mn-lt"/>
              </a:rPr>
              <a:t>Heart disease was the leading cause of death in Australia, causing nearly 34% of all deaths in Australia in 2008. </a:t>
            </a:r>
            <a:r>
              <a:rPr lang="en-US" sz="1200" b="0" dirty="0" smtClean="0">
                <a:latin typeface="+mn-lt"/>
              </a:rPr>
              <a:t>(Source: Better Health Channel: State Government of Victoria (Australia)</a:t>
            </a:r>
          </a:p>
          <a:p>
            <a:pPr>
              <a:buFont typeface="Arial" pitchFamily="34" charset="0"/>
              <a:buChar char="•"/>
            </a:pPr>
            <a:r>
              <a:rPr lang="en-US" sz="1800" b="0" dirty="0" smtClean="0">
                <a:latin typeface="+mn-lt"/>
              </a:rPr>
              <a:t>In 2010, the leading underlying cause of death for all Australians was </a:t>
            </a:r>
            <a:r>
              <a:rPr lang="en-US" sz="1800" b="0" dirty="0" err="1" smtClean="0">
                <a:latin typeface="+mn-lt"/>
              </a:rPr>
              <a:t>Ischaemic</a:t>
            </a:r>
            <a:r>
              <a:rPr lang="en-US" sz="1800" b="0" dirty="0" smtClean="0">
                <a:latin typeface="+mn-lt"/>
              </a:rPr>
              <a:t> heart disease , which includes angina, blocked arteries of the heart and heart attacks. </a:t>
            </a:r>
            <a:r>
              <a:rPr lang="en-US" sz="1800" b="0" dirty="0" err="1" smtClean="0">
                <a:latin typeface="+mn-lt"/>
              </a:rPr>
              <a:t>Ischaemic</a:t>
            </a:r>
            <a:r>
              <a:rPr lang="en-US" sz="1800" b="0" dirty="0" smtClean="0">
                <a:latin typeface="+mn-lt"/>
              </a:rPr>
              <a:t> heart diseases were identified as the underlying cause of 21,708 deaths, 15.1% of all deaths registered in 2010. While </a:t>
            </a:r>
            <a:r>
              <a:rPr lang="en-US" sz="1800" b="0" dirty="0" err="1" smtClean="0">
                <a:latin typeface="+mn-lt"/>
              </a:rPr>
              <a:t>Ischaemic</a:t>
            </a:r>
            <a:r>
              <a:rPr lang="en-US" sz="1800" b="0" dirty="0" smtClean="0">
                <a:latin typeface="+mn-lt"/>
              </a:rPr>
              <a:t> heart diseases have been the leading cause of death in Australia since 2000, the proportion of deaths due to this cause has decreased, from 20.4% (26,234) in 2001 to 15.1% (21,708) in 2010.</a:t>
            </a:r>
          </a:p>
          <a:p>
            <a:pPr>
              <a:buFont typeface="Arial" pitchFamily="34" charset="0"/>
              <a:buChar char="•"/>
            </a:pPr>
            <a:r>
              <a:rPr lang="en-US" sz="1800" b="0" dirty="0" smtClean="0">
                <a:latin typeface="+mn-lt"/>
              </a:rPr>
              <a:t>Deaths due to heart, stroke and vascular disease have declined over the last three decades, largely due to better prevention, treatment and a greater awareness of risks</a:t>
            </a:r>
          </a:p>
          <a:p>
            <a:pPr>
              <a:buFont typeface="Arial" pitchFamily="34" charset="0"/>
              <a:buChar char="•"/>
            </a:pPr>
            <a:r>
              <a:rPr lang="en-US" sz="1800" b="0" dirty="0" smtClean="0">
                <a:latin typeface="+mn-lt"/>
              </a:rPr>
              <a:t>Despite this decline in the prevalence of heart, stroke and vascular disease, it is still one of Australia's biggest killers, and one of the largest contributors to the burden of disease.</a:t>
            </a:r>
          </a:p>
          <a:p>
            <a:endParaRPr lang="en-US" sz="1800" b="0" dirty="0" smtClean="0">
              <a:latin typeface="+mn-lt"/>
            </a:endParaRPr>
          </a:p>
          <a:p>
            <a:r>
              <a:rPr lang="en-US" sz="1800" b="0" dirty="0" smtClean="0">
                <a:latin typeface="+mn-lt"/>
              </a:rPr>
              <a:t>Source:  </a:t>
            </a:r>
            <a:r>
              <a:rPr lang="en-US" sz="1800" dirty="0" smtClean="0">
                <a:hlinkClick r:id="rId3"/>
              </a:rPr>
              <a:t>Australian Bureau of Statistics</a:t>
            </a:r>
            <a:endParaRPr lang="en-US" sz="1800" dirty="0" smtClean="0"/>
          </a:p>
          <a:p>
            <a:r>
              <a:rPr lang="en-US" sz="1800" b="0" dirty="0" smtClean="0">
                <a:latin typeface="+mn-lt"/>
              </a:rPr>
              <a:t> </a:t>
            </a:r>
            <a:endParaRPr lang="en-US" sz="1800" b="0" dirty="0">
              <a:latin typeface="+mn-lt"/>
            </a:endParaRPr>
          </a:p>
        </p:txBody>
      </p:sp>
      <p:sp>
        <p:nvSpPr>
          <p:cNvPr id="4" name="Title 1"/>
          <p:cNvSpPr txBox="1">
            <a:spLocks/>
          </p:cNvSpPr>
          <p:nvPr/>
        </p:nvSpPr>
        <p:spPr>
          <a:xfrm>
            <a:off x="838200" y="228600"/>
            <a:ext cx="7391400" cy="990600"/>
          </a:xfrm>
          <a:prstGeom prst="rect">
            <a:avLst/>
          </a:prstGeom>
        </p:spPr>
        <p:txBody>
          <a:bodyPr vert="horz" wrap="square" lIns="0" tIns="0" rIns="0" bIns="0" rtlCol="0" anchor="t">
            <a:normAutofit lnSpcReduction="10000"/>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125" normalizeH="0" baseline="0" noProof="0" dirty="0" smtClean="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rPr>
              <a:t>How big is the problem in Australia?</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000" b="1" spc="-125" dirty="0" smtClean="0">
                <a:ln w="3175">
                  <a:noFill/>
                </a:ln>
                <a:solidFill>
                  <a:srgbClr val="FFFF00"/>
                </a:solidFill>
                <a:effectLst>
                  <a:outerShdw blurRad="50800" dist="38100" dir="2700000" algn="tl" rotWithShape="0">
                    <a:prstClr val="black">
                      <a:alpha val="40000"/>
                    </a:prstClr>
                  </a:outerShdw>
                </a:effectLst>
                <a:latin typeface="+mj-lt"/>
                <a:cs typeface="Arial" charset="0"/>
              </a:rPr>
              <a:t>Leading Cause of Death</a:t>
            </a:r>
            <a:endParaRPr kumimoji="0" lang="en-US" sz="4000" b="1" i="0" u="none" strike="noStrike" kern="1200" cap="none" spc="-125" normalizeH="0" baseline="0" noProof="0" dirty="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12" y="1905000"/>
            <a:ext cx="8040688" cy="4247317"/>
          </a:xfrm>
        </p:spPr>
        <p:txBody>
          <a:bodyPr/>
          <a:lstStyle/>
          <a:p>
            <a:r>
              <a:rPr lang="en-US" sz="2800" b="0" dirty="0" smtClean="0">
                <a:latin typeface="+mn-lt"/>
              </a:rPr>
              <a:t>The National Heart Foundation of Australia reports:</a:t>
            </a:r>
          </a:p>
          <a:p>
            <a:pPr lvl="1"/>
            <a:r>
              <a:rPr lang="en-US" sz="2200" b="0" dirty="0" smtClean="0">
                <a:latin typeface="+mn-lt"/>
              </a:rPr>
              <a:t>“Omega-3 polyunsaturated fats are essential nutrients for a healthy heart…we have recommended that Australian adults consume at least 500mg of omega-3 EPA / DHA every day from oily fish or fish oil supplements. Unfortunately, recent research suggests that this message still isn’t getting through. In fact, this research shows some 40% of Australians either don’t know or are unsure if omega-3 contributes to heart health.  In addition, three in five Australians don’t eat the recommended 2-3 serves of oily fish each week that are required for good heart health.”</a:t>
            </a:r>
          </a:p>
          <a:p>
            <a:pPr lvl="1"/>
            <a:endParaRPr lang="en-US" sz="2200" b="0" dirty="0" smtClean="0">
              <a:latin typeface="+mn-lt"/>
            </a:endParaRPr>
          </a:p>
          <a:p>
            <a:pPr algn="r"/>
            <a:r>
              <a:rPr lang="en-US" sz="1400" b="0" dirty="0" smtClean="0">
                <a:latin typeface="+mn-lt"/>
              </a:rPr>
              <a:t>Source: </a:t>
            </a:r>
            <a:r>
              <a:rPr lang="en-US" sz="1400" b="0" dirty="0" smtClean="0">
                <a:latin typeface="+mn-lt"/>
                <a:hlinkClick r:id="rId3"/>
              </a:rPr>
              <a:t>www.heartfoundation.org.au</a:t>
            </a:r>
            <a:r>
              <a:rPr lang="en-US" sz="1400" b="0" dirty="0" smtClean="0">
                <a:latin typeface="+mn-lt"/>
              </a:rPr>
              <a:t> ‘Fish Oil Program’</a:t>
            </a:r>
          </a:p>
          <a:p>
            <a:endParaRPr lang="en-US" sz="2800" b="0" dirty="0">
              <a:latin typeface="+mn-lt"/>
            </a:endParaRPr>
          </a:p>
        </p:txBody>
      </p:sp>
      <p:sp>
        <p:nvSpPr>
          <p:cNvPr id="4" name="Title 1"/>
          <p:cNvSpPr txBox="1">
            <a:spLocks/>
          </p:cNvSpPr>
          <p:nvPr/>
        </p:nvSpPr>
        <p:spPr>
          <a:xfrm>
            <a:off x="152400" y="228600"/>
            <a:ext cx="8763000" cy="609600"/>
          </a:xfrm>
          <a:prstGeom prst="rect">
            <a:avLst/>
          </a:prstGeom>
        </p:spPr>
        <p:txBody>
          <a:bodyPr vert="horz" wrap="square" lIns="0" tIns="0" rIns="0" bIns="0" rtlCol="0" anchor="t">
            <a:normAutofit fontScale="85000" lnSpcReduction="10000"/>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5700" b="1" i="0" u="none" strike="noStrike" kern="1200" cap="none" spc="-125" normalizeH="0" baseline="0" noProof="0" dirty="0" smtClean="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rPr>
              <a:t>How big is the problem in Australia?</a:t>
            </a:r>
          </a:p>
        </p:txBody>
      </p:sp>
      <p:sp>
        <p:nvSpPr>
          <p:cNvPr id="6" name="Rectangle 5"/>
          <p:cNvSpPr/>
          <p:nvPr/>
        </p:nvSpPr>
        <p:spPr>
          <a:xfrm>
            <a:off x="16933" y="1069798"/>
            <a:ext cx="8991600" cy="480131"/>
          </a:xfrm>
          <a:prstGeom prst="rect">
            <a:avLst/>
          </a:prstGeom>
        </p:spPr>
        <p:txBody>
          <a:bodyPr wrap="square">
            <a:spAutoFit/>
          </a:bodyPr>
          <a:lstStyle/>
          <a:p>
            <a:pPr lvl="0" algn="ctr" defTabSz="914363">
              <a:lnSpc>
                <a:spcPct val="90000"/>
              </a:lnSpc>
              <a:spcBef>
                <a:spcPct val="0"/>
              </a:spcBef>
              <a:defRPr/>
            </a:pPr>
            <a:r>
              <a:rPr lang="en-US" sz="2800" b="1" spc="-125" dirty="0" smtClean="0">
                <a:ln w="3175">
                  <a:noFill/>
                </a:ln>
                <a:solidFill>
                  <a:srgbClr val="FFFF00"/>
                </a:solidFill>
                <a:effectLst>
                  <a:outerShdw blurRad="50800" dist="38100" dir="2700000" algn="tl" rotWithShape="0">
                    <a:prstClr val="black">
                      <a:alpha val="40000"/>
                    </a:prstClr>
                  </a:outerShdw>
                </a:effectLst>
                <a:cs typeface="Arial" charset="0"/>
              </a:rPr>
              <a:t>National Heart Foundation  Recommends Fish Oil Capsules </a:t>
            </a:r>
            <a:endParaRPr lang="en-US" sz="2800" b="1" spc="-125" dirty="0">
              <a:ln w="3175">
                <a:noFill/>
              </a:ln>
              <a:solidFill>
                <a:srgbClr val="FFFF00"/>
              </a:solidFill>
              <a:effectLst>
                <a:outerShdw blurRad="50800" dist="38100" dir="2700000" algn="tl" rotWithShape="0">
                  <a:prstClr val="black">
                    <a:alpha val="40000"/>
                  </a:prstClr>
                </a:outerShdw>
              </a:effectLst>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12" y="1905000"/>
            <a:ext cx="8040688" cy="4724400"/>
          </a:xfrm>
        </p:spPr>
        <p:txBody>
          <a:bodyPr>
            <a:noAutofit/>
          </a:bodyPr>
          <a:lstStyle/>
          <a:p>
            <a:pPr fontAlgn="t">
              <a:buFont typeface="Arial" pitchFamily="34" charset="0"/>
              <a:buChar char="•"/>
            </a:pPr>
            <a:r>
              <a:rPr lang="en-US" sz="2800" b="0" dirty="0" smtClean="0">
                <a:latin typeface="+mn-lt"/>
              </a:rPr>
              <a:t>Nutritionally essential for human health and growth for over 80 years</a:t>
            </a:r>
          </a:p>
          <a:p>
            <a:pPr fontAlgn="t">
              <a:buFont typeface="Arial" pitchFamily="34" charset="0"/>
              <a:buChar char="•"/>
            </a:pPr>
            <a:r>
              <a:rPr lang="en-US" sz="2800" b="0" dirty="0" smtClean="0">
                <a:latin typeface="+mn-lt"/>
              </a:rPr>
              <a:t>The best correlation of health benefits from fish products is related to their omega-3 fatty acid content, especially DHA and EPA</a:t>
            </a:r>
          </a:p>
          <a:p>
            <a:pPr fontAlgn="t">
              <a:buFont typeface="Arial" pitchFamily="34" charset="0"/>
              <a:buChar char="•"/>
            </a:pPr>
            <a:r>
              <a:rPr lang="en-US" sz="2800" b="0" dirty="0" smtClean="0">
                <a:latin typeface="+mn-lt"/>
              </a:rPr>
              <a:t>Supplementing with high levels of omega-3 fatty acids have been further shown to promote cardiovascular health</a:t>
            </a:r>
          </a:p>
          <a:p>
            <a:pPr fontAlgn="t">
              <a:buFont typeface="Arial" pitchFamily="34" charset="0"/>
              <a:buChar char="•"/>
            </a:pPr>
            <a:r>
              <a:rPr lang="en-US" sz="2800" b="0" dirty="0" smtClean="0">
                <a:latin typeface="+mn-lt"/>
              </a:rPr>
              <a:t>Has positive affects on arthritis</a:t>
            </a:r>
            <a:endParaRPr lang="en-US" sz="2800" b="0" dirty="0" smtClean="0">
              <a:solidFill>
                <a:srgbClr val="FF0000"/>
              </a:solidFill>
              <a:latin typeface="+mn-lt"/>
            </a:endParaRPr>
          </a:p>
        </p:txBody>
      </p:sp>
      <p:sp>
        <p:nvSpPr>
          <p:cNvPr id="8" name="Title 1"/>
          <p:cNvSpPr txBox="1">
            <a:spLocks/>
          </p:cNvSpPr>
          <p:nvPr/>
        </p:nvSpPr>
        <p:spPr>
          <a:xfrm>
            <a:off x="457200" y="457200"/>
            <a:ext cx="8229600" cy="762000"/>
          </a:xfrm>
          <a:prstGeom prst="rect">
            <a:avLst/>
          </a:prstGeom>
        </p:spPr>
        <p:txBody>
          <a:bodyPr vert="horz" wrap="square" lIns="0" tIns="0" rIns="0" bIns="0" rtlCol="0" anchor="t">
            <a:normAutofit fontScale="90000" lnSpcReduction="20000"/>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125" normalizeH="0" baseline="0" noProof="0" dirty="0" smtClean="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rPr>
              <a:t>Nutritional Supplementation:</a:t>
            </a:r>
          </a:p>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125" normalizeH="0" baseline="0" noProof="0" dirty="0" smtClean="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rPr>
              <a:t>What are Omega-3 Fatty Acids?</a:t>
            </a:r>
            <a:endParaRPr kumimoji="0" lang="en-US" sz="3600" b="1" i="0" u="none" strike="noStrike" kern="1200" cap="none" spc="-125" normalizeH="0" baseline="0" noProof="0" dirty="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a:bodyPr>
          <a:lstStyle/>
          <a:p>
            <a:pPr algn="ctr"/>
            <a:r>
              <a:rPr lang="en-US" b="1" dirty="0" smtClean="0">
                <a:solidFill>
                  <a:srgbClr val="FFFF00"/>
                </a:solidFill>
              </a:rPr>
              <a:t>More a</a:t>
            </a:r>
            <a:r>
              <a:rPr lang="en-US" sz="3600" b="1" dirty="0" smtClean="0">
                <a:solidFill>
                  <a:srgbClr val="FFFF00"/>
                </a:solidFill>
              </a:rPr>
              <a:t>bout Omega-3 Fatty Acids.. </a:t>
            </a:r>
            <a:r>
              <a:rPr lang="en-US" sz="3600" b="1" i="1" dirty="0" smtClean="0">
                <a:solidFill>
                  <a:srgbClr val="FFFF00"/>
                </a:solidFill>
              </a:rPr>
              <a:t>cont’d</a:t>
            </a:r>
            <a:endParaRPr lang="en-US" sz="3600" b="1" i="1" dirty="0">
              <a:solidFill>
                <a:srgbClr val="FFFF00"/>
              </a:solidFill>
            </a:endParaRPr>
          </a:p>
        </p:txBody>
      </p:sp>
      <p:sp>
        <p:nvSpPr>
          <p:cNvPr id="3" name="Content Placeholder 2"/>
          <p:cNvSpPr>
            <a:spLocks noGrp="1"/>
          </p:cNvSpPr>
          <p:nvPr>
            <p:ph idx="1"/>
          </p:nvPr>
        </p:nvSpPr>
        <p:spPr>
          <a:xfrm>
            <a:off x="609600" y="2133600"/>
            <a:ext cx="8077200" cy="4343400"/>
          </a:xfrm>
        </p:spPr>
        <p:txBody>
          <a:bodyPr>
            <a:normAutofit/>
          </a:bodyPr>
          <a:lstStyle/>
          <a:p>
            <a:pPr>
              <a:buFont typeface="Arial" pitchFamily="34" charset="0"/>
              <a:buChar char="•"/>
            </a:pPr>
            <a:r>
              <a:rPr lang="en-US" b="0" dirty="0" smtClean="0">
                <a:latin typeface="+mn-lt"/>
              </a:rPr>
              <a:t>Fish oils are rich sources of omega-3 long-chain polyunsaturated fatty acids – the two most studied fish oils are EPA (</a:t>
            </a:r>
            <a:r>
              <a:rPr lang="en-US" b="0" dirty="0" err="1" smtClean="0">
                <a:latin typeface="+mn-lt"/>
              </a:rPr>
              <a:t>eicosapentaenoic</a:t>
            </a:r>
            <a:r>
              <a:rPr lang="en-US" b="0" dirty="0" smtClean="0">
                <a:latin typeface="+mn-lt"/>
              </a:rPr>
              <a:t> acid) and DHA (</a:t>
            </a:r>
            <a:r>
              <a:rPr lang="en-US" b="0" dirty="0" err="1" smtClean="0">
                <a:latin typeface="+mn-lt"/>
              </a:rPr>
              <a:t>docosahexaneoic</a:t>
            </a:r>
            <a:r>
              <a:rPr lang="en-US" b="0" dirty="0" smtClean="0">
                <a:latin typeface="+mn-lt"/>
              </a:rPr>
              <a:t> acid).</a:t>
            </a:r>
          </a:p>
          <a:p>
            <a:pPr>
              <a:buFont typeface="Arial" pitchFamily="34" charset="0"/>
              <a:buChar char="•"/>
            </a:pPr>
            <a:r>
              <a:rPr lang="en-US" b="0" dirty="0" smtClean="0">
                <a:latin typeface="+mn-lt"/>
              </a:rPr>
              <a:t>DHA is a necessary component of the phospholipids in human cellular membranes, especially those found in the brain and retina.</a:t>
            </a:r>
          </a:p>
          <a:p>
            <a:pPr>
              <a:buFont typeface="Arial" pitchFamily="34" charset="0"/>
              <a:buChar char="•"/>
            </a:pPr>
            <a:r>
              <a:rPr lang="en-US" b="0" dirty="0" smtClean="0">
                <a:latin typeface="+mn-lt"/>
              </a:rPr>
              <a:t>Omega-3 fatty acids help to maintain normal triglyceride levels and blood pressure.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38400"/>
            <a:ext cx="5791200" cy="3794760"/>
          </a:xfrm>
        </p:spPr>
        <p:txBody>
          <a:bodyPr>
            <a:normAutofit/>
          </a:bodyPr>
          <a:lstStyle/>
          <a:p>
            <a:r>
              <a:rPr lang="en-US" b="0" dirty="0" smtClean="0">
                <a:latin typeface="+mn-lt"/>
              </a:rPr>
              <a:t>The World Health Organization suggests a daily minimum intake of 300 mg - 500 mg of EPA &amp; DHA omega 3 fatty acids for overall health.</a:t>
            </a:r>
          </a:p>
          <a:p>
            <a:r>
              <a:rPr lang="en-US" b="0" dirty="0" smtClean="0">
                <a:latin typeface="+mn-lt"/>
              </a:rPr>
              <a:t>These fatty acids are an essential, integral part of what will keep our minds and bodies functioning efficiently.</a:t>
            </a:r>
          </a:p>
        </p:txBody>
      </p:sp>
      <p:pic>
        <p:nvPicPr>
          <p:cNvPr id="7" name="Picture 7" descr="foods-containing-omega-3-fatty-acids-703954"/>
          <p:cNvPicPr>
            <a:picLocks noChangeAspect="1" noChangeArrowheads="1"/>
          </p:cNvPicPr>
          <p:nvPr/>
        </p:nvPicPr>
        <p:blipFill>
          <a:blip r:embed="rId3" cstate="print"/>
          <a:srcRect/>
          <a:stretch>
            <a:fillRect/>
          </a:stretch>
        </p:blipFill>
        <p:spPr bwMode="auto">
          <a:xfrm>
            <a:off x="6400800" y="2895600"/>
            <a:ext cx="2552700" cy="2552700"/>
          </a:xfrm>
          <a:prstGeom prst="rect">
            <a:avLst/>
          </a:prstGeom>
          <a:noFill/>
          <a:ln w="9525">
            <a:noFill/>
            <a:miter lim="800000"/>
            <a:headEnd/>
            <a:tailEnd/>
          </a:ln>
        </p:spPr>
      </p:pic>
      <p:sp>
        <p:nvSpPr>
          <p:cNvPr id="8" name="Title 1"/>
          <p:cNvSpPr txBox="1">
            <a:spLocks/>
          </p:cNvSpPr>
          <p:nvPr/>
        </p:nvSpPr>
        <p:spPr>
          <a:xfrm>
            <a:off x="457200" y="457200"/>
            <a:ext cx="8229600" cy="762000"/>
          </a:xfrm>
          <a:prstGeom prst="rect">
            <a:avLst/>
          </a:prstGeom>
        </p:spPr>
        <p:txBody>
          <a:bodyPr vert="horz" wrap="square" lIns="0" tIns="0" rIns="0" bIns="0" rtlCol="0" anchor="t">
            <a:norm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125" normalizeH="0" baseline="0" noProof="0" dirty="0" smtClean="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rPr>
              <a:t>Did</a:t>
            </a:r>
            <a:r>
              <a:rPr kumimoji="0" lang="en-US" sz="3600" b="1" i="0" u="none" strike="noStrike" kern="1200" cap="none" spc="-125" normalizeH="0" noProof="0" dirty="0" smtClean="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rPr>
              <a:t> you know</a:t>
            </a:r>
            <a:r>
              <a:rPr kumimoji="0" lang="en-US" sz="3600" b="1" i="0" u="none" strike="noStrike" kern="1200" cap="none" spc="-125" normalizeH="0" baseline="0" noProof="0" dirty="0" smtClean="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rPr>
              <a:t>?</a:t>
            </a:r>
            <a:endParaRPr kumimoji="0" lang="en-US" sz="3600" b="1" i="0" u="none" strike="noStrike" kern="1200" cap="none" spc="-125" normalizeH="0" baseline="0" noProof="0" dirty="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2133600"/>
            <a:ext cx="4572000" cy="4724400"/>
          </a:xfrm>
        </p:spPr>
        <p:txBody>
          <a:bodyPr>
            <a:noAutofit/>
          </a:bodyPr>
          <a:lstStyle/>
          <a:p>
            <a:pPr lvl="0">
              <a:buFont typeface="Arial" pitchFamily="34" charset="0"/>
              <a:buChar char="•"/>
            </a:pPr>
            <a:r>
              <a:rPr lang="en-US" b="0" dirty="0" smtClean="0">
                <a:latin typeface="+mn-lt"/>
              </a:rPr>
              <a:t>Each daily serving (2 softgels) provides 3000 mg of fish oil to supply:</a:t>
            </a:r>
          </a:p>
          <a:p>
            <a:pPr lvl="1">
              <a:buFont typeface="Arial" pitchFamily="34" charset="0"/>
              <a:buChar char="•"/>
            </a:pPr>
            <a:r>
              <a:rPr lang="en-US" b="0" dirty="0" smtClean="0">
                <a:latin typeface="+mn-lt"/>
              </a:rPr>
              <a:t> 900 mg of EPA </a:t>
            </a:r>
          </a:p>
          <a:p>
            <a:pPr lvl="1">
              <a:buFont typeface="Arial" pitchFamily="34" charset="0"/>
              <a:buChar char="•"/>
            </a:pPr>
            <a:r>
              <a:rPr lang="en-US" b="0" dirty="0" smtClean="0">
                <a:latin typeface="+mn-lt"/>
              </a:rPr>
              <a:t>600 mg of DHA</a:t>
            </a:r>
          </a:p>
          <a:p>
            <a:pPr>
              <a:buFont typeface="Arial" pitchFamily="34" charset="0"/>
              <a:buChar char="•"/>
            </a:pPr>
            <a:r>
              <a:rPr lang="en-US" b="0" dirty="0" smtClean="0">
                <a:latin typeface="+mn-lt"/>
              </a:rPr>
              <a:t>Our products have a higher amount of DHA &amp; EPA</a:t>
            </a:r>
          </a:p>
          <a:p>
            <a:pPr lvl="1">
              <a:buFont typeface="Arial" pitchFamily="34" charset="0"/>
              <a:buChar char="•"/>
            </a:pPr>
            <a:r>
              <a:rPr lang="en-US" sz="3000" b="0" dirty="0" smtClean="0">
                <a:latin typeface="+mn-lt"/>
              </a:rPr>
              <a:t>Ratio 1:1.5 (DHA:EPA) shown good for heart</a:t>
            </a:r>
          </a:p>
        </p:txBody>
      </p:sp>
      <p:sp>
        <p:nvSpPr>
          <p:cNvPr id="7" name="Title 1"/>
          <p:cNvSpPr txBox="1">
            <a:spLocks/>
          </p:cNvSpPr>
          <p:nvPr/>
        </p:nvSpPr>
        <p:spPr>
          <a:xfrm>
            <a:off x="457200" y="457200"/>
            <a:ext cx="8229600" cy="762000"/>
          </a:xfrm>
          <a:prstGeom prst="rect">
            <a:avLst/>
          </a:prstGeom>
        </p:spPr>
        <p:txBody>
          <a:bodyPr vert="horz" wrap="square" lIns="0" tIns="0" rIns="0" bIns="0" rtlCol="0" anchor="t">
            <a:normAutofit fontScale="92500" lnSpcReduction="20000"/>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125" normalizeH="0" baseline="0" noProof="0" dirty="0" smtClean="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rPr>
              <a:t>What Makes</a:t>
            </a:r>
            <a:r>
              <a:rPr lang="en-US" sz="3600" b="1" spc="-125" dirty="0" smtClean="0">
                <a:ln w="3175">
                  <a:noFill/>
                </a:ln>
                <a:solidFill>
                  <a:srgbClr val="FFFF00"/>
                </a:solidFill>
                <a:effectLst>
                  <a:outerShdw blurRad="50800" dist="38100" dir="2700000" algn="tl" rotWithShape="0">
                    <a:prstClr val="black">
                      <a:alpha val="40000"/>
                    </a:prstClr>
                  </a:outerShdw>
                </a:effectLst>
                <a:latin typeface="+mj-lt"/>
                <a:cs typeface="Arial" charset="0"/>
              </a:rPr>
              <a:t> Heart Health Essential Omega III Unique?</a:t>
            </a:r>
            <a:endParaRPr kumimoji="0" lang="en-US" sz="3600" b="1" i="0" u="none" strike="noStrike" kern="1200" cap="none" spc="-125" normalizeH="0" baseline="0" noProof="0" dirty="0">
              <a:ln w="3175">
                <a:noFill/>
              </a:ln>
              <a:solidFill>
                <a:srgbClr val="FFFF00"/>
              </a:solidFill>
              <a:effectLst>
                <a:outerShdw blurRad="50800" dist="38100" dir="2700000" algn="tl" rotWithShape="0">
                  <a:prstClr val="black">
                    <a:alpha val="40000"/>
                  </a:prstClr>
                </a:outerShdw>
              </a:effectLst>
              <a:uLnTx/>
              <a:uFillTx/>
              <a:latin typeface="+mj-lt"/>
              <a:ea typeface="+mn-ea"/>
              <a:cs typeface="Arial" charset="0"/>
            </a:endParaRPr>
          </a:p>
        </p:txBody>
      </p:sp>
      <p:pic>
        <p:nvPicPr>
          <p:cNvPr id="9" name="Picture 2"/>
          <p:cNvPicPr>
            <a:picLocks noChangeAspect="1" noChangeArrowheads="1"/>
          </p:cNvPicPr>
          <p:nvPr/>
        </p:nvPicPr>
        <p:blipFill>
          <a:blip r:embed="rId3" cstate="print"/>
          <a:srcRect/>
          <a:stretch>
            <a:fillRect/>
          </a:stretch>
        </p:blipFill>
        <p:spPr bwMode="auto">
          <a:xfrm>
            <a:off x="5181600" y="2438400"/>
            <a:ext cx="3738282" cy="3318580"/>
          </a:xfrm>
          <a:prstGeom prst="rect">
            <a:avLst/>
          </a:prstGeom>
          <a:noFill/>
          <a:ln w="9525">
            <a:noFill/>
            <a:miter lim="800000"/>
            <a:headEnd/>
            <a:tailEnd/>
          </a:ln>
        </p:spPr>
      </p:pic>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Green_Swirls_Template_Segoe_TP10286742">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TS010286742</Template>
  <TotalTime>14609</TotalTime>
  <Words>1733</Words>
  <Application>Microsoft Macintosh PowerPoint</Application>
  <PresentationFormat>On-screen Show (4:3)</PresentationFormat>
  <Paragraphs>201</Paragraphs>
  <Slides>18</Slides>
  <Notes>17</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1_Green_Swirls_Template_Segoe_TP10286742</vt:lpstr>
      <vt:lpstr>White with Courier font for code slides</vt:lpstr>
      <vt:lpstr>Heart HealthTM Essential Omega-III  in Australia!</vt:lpstr>
      <vt:lpstr>What is Cardiovascular Health?</vt:lpstr>
      <vt:lpstr>What does Lifestyles have to  do with  Heart Health?</vt:lpstr>
      <vt:lpstr>PowerPoint Presentation</vt:lpstr>
      <vt:lpstr>PowerPoint Presentation</vt:lpstr>
      <vt:lpstr>PowerPoint Presentation</vt:lpstr>
      <vt:lpstr>More about Omega-3 Fatty Acids.. cont’d</vt:lpstr>
      <vt:lpstr>PowerPoint Presentation</vt:lpstr>
      <vt:lpstr>PowerPoint Presentation</vt:lpstr>
      <vt:lpstr>How do we compete?</vt:lpstr>
      <vt:lpstr>You are getting the best!</vt:lpstr>
      <vt:lpstr>The Quality of our Fish Oil</vt:lpstr>
      <vt:lpstr>Fish oils have been clinically demonstrated to provide a host of benefits that successfully promote cardiovascular health….  </vt:lpstr>
      <vt:lpstr>What are these Benefits?</vt:lpstr>
      <vt:lpstr>Primary Benefits ….cont’d</vt:lpstr>
      <vt:lpstr>Your customers can  protect their heart for as low as almost $1 a day!</vt:lpstr>
      <vt:lpstr>Market Australia  Heart Health™ Essential Omega-III</vt:lpstr>
      <vt:lpstr>PowerPoint Presentation</vt:lpstr>
    </vt:vector>
  </TitlesOfParts>
  <Company>Market America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OMEGA</dc:title>
  <dc:creator>Ma</dc:creator>
  <cp:lastModifiedBy>Ryan Stack</cp:lastModifiedBy>
  <cp:revision>1377</cp:revision>
  <dcterms:created xsi:type="dcterms:W3CDTF">2012-12-07T16:27:45Z</dcterms:created>
  <dcterms:modified xsi:type="dcterms:W3CDTF">2014-04-10T18:12:16Z</dcterms:modified>
</cp:coreProperties>
</file>