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00" r:id="rId2"/>
    <p:sldMasterId id="2147483712" r:id="rId3"/>
    <p:sldMasterId id="2147483724" r:id="rId4"/>
    <p:sldMasterId id="2147483736" r:id="rId5"/>
    <p:sldMasterId id="2147483748" r:id="rId6"/>
  </p:sldMasterIdLst>
  <p:notesMasterIdLst>
    <p:notesMasterId r:id="rId34"/>
  </p:notesMasterIdLst>
  <p:handoutMasterIdLst>
    <p:handoutMasterId r:id="rId35"/>
  </p:handoutMasterIdLst>
  <p:sldIdLst>
    <p:sldId id="532" r:id="rId7"/>
    <p:sldId id="502" r:id="rId8"/>
    <p:sldId id="415" r:id="rId9"/>
    <p:sldId id="456" r:id="rId10"/>
    <p:sldId id="458" r:id="rId11"/>
    <p:sldId id="542" r:id="rId12"/>
    <p:sldId id="534" r:id="rId13"/>
    <p:sldId id="535" r:id="rId14"/>
    <p:sldId id="461" r:id="rId15"/>
    <p:sldId id="417" r:id="rId16"/>
    <p:sldId id="536" r:id="rId17"/>
    <p:sldId id="543" r:id="rId18"/>
    <p:sldId id="528" r:id="rId19"/>
    <p:sldId id="527" r:id="rId20"/>
    <p:sldId id="508" r:id="rId21"/>
    <p:sldId id="524" r:id="rId22"/>
    <p:sldId id="545" r:id="rId23"/>
    <p:sldId id="546" r:id="rId24"/>
    <p:sldId id="513" r:id="rId25"/>
    <p:sldId id="529" r:id="rId26"/>
    <p:sldId id="530" r:id="rId27"/>
    <p:sldId id="494" r:id="rId28"/>
    <p:sldId id="521" r:id="rId29"/>
    <p:sldId id="547" r:id="rId30"/>
    <p:sldId id="501" r:id="rId31"/>
    <p:sldId id="541" r:id="rId32"/>
    <p:sldId id="533"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ndi Murphy" initials="BM" lastIdx="13" clrIdx="0"/>
  <p:cmAuthor id="1" name="Lorin" initials="L"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39D"/>
    <a:srgbClr val="CC99FF"/>
    <a:srgbClr val="92ABC0"/>
    <a:srgbClr val="2DA2C0"/>
    <a:srgbClr val="474A73"/>
    <a:srgbClr val="053296"/>
    <a:srgbClr val="20467A"/>
    <a:srgbClr val="003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609" autoAdjust="0"/>
    <p:restoredTop sz="97929" autoAdjust="0"/>
  </p:normalViewPr>
  <p:slideViewPr>
    <p:cSldViewPr>
      <p:cViewPr varScale="1">
        <p:scale>
          <a:sx n="144" d="100"/>
          <a:sy n="144" d="100"/>
        </p:scale>
        <p:origin x="-149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19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49FCA4-60A4-42C3-9DA5-3F96D995F808}" type="datetimeFigureOut">
              <a:rPr lang="en-US" smtClean="0"/>
              <a:pPr/>
              <a:t>4/10/14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79D195-59E1-4587-88E3-61F01C3792FA}" type="slidenum">
              <a:rPr lang="en-US" smtClean="0"/>
              <a:pPr/>
              <a:t>‹#›</a:t>
            </a:fld>
            <a:endParaRPr lang="en-US" dirty="0"/>
          </a:p>
        </p:txBody>
      </p:sp>
    </p:spTree>
    <p:extLst>
      <p:ext uri="{BB962C8B-B14F-4D97-AF65-F5344CB8AC3E}">
        <p14:creationId xmlns:p14="http://schemas.microsoft.com/office/powerpoint/2010/main" val="2544788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3C36E2-6C28-4E75-AEED-BE5BAC366041}" type="datetimeFigureOut">
              <a:rPr lang="en-US" smtClean="0"/>
              <a:pPr/>
              <a:t>4/10/14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8A3050C-CC6A-49B1-8E58-89EC3346006A}" type="slidenum">
              <a:rPr lang="en-US" smtClean="0"/>
              <a:pPr/>
              <a:t>‹#›</a:t>
            </a:fld>
            <a:endParaRPr lang="en-US" dirty="0"/>
          </a:p>
        </p:txBody>
      </p:sp>
    </p:spTree>
    <p:extLst>
      <p:ext uri="{BB962C8B-B14F-4D97-AF65-F5344CB8AC3E}">
        <p14:creationId xmlns:p14="http://schemas.microsoft.com/office/powerpoint/2010/main" val="31136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49F78-9ED7-4266-BDFF-4447E517A7E6}" type="slidenum">
              <a:rPr lang="en-US"/>
              <a:pPr/>
              <a:t>14</a:t>
            </a:fld>
            <a:endParaRPr lang="en-US" dirty="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dirty="0" smtClean="0"/>
              <a:t>We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using product</a:t>
            </a:r>
            <a:r>
              <a:rPr lang="en-US" baseline="0" dirty="0" smtClean="0"/>
              <a:t> kits, we make it easier to help patients maintain on a successful wellness maintenance program.  Multiply the kit profit times the number of patients who are maintaining on the monthly reorder of a wellness program.</a:t>
            </a:r>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globla hp program, there are no nmx labels, use each country label</a:t>
            </a:r>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globla hp program, there are no nmx labels, use each country label</a:t>
            </a:r>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Determine official name / global vs international – let’s confirm</a:t>
            </a:r>
            <a:r>
              <a:rPr lang="en-US" baseline="0" dirty="0" smtClean="0"/>
              <a:t> with everyone</a:t>
            </a:r>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E4F0816C-8912-4338-A5B0-8C7032B462CA}" type="slidenum">
              <a:rPr lang="en-US">
                <a:solidFill>
                  <a:srgbClr val="000000"/>
                </a:solidFill>
                <a:ea typeface="ＭＳ Ｐゴシック"/>
                <a:cs typeface="ＭＳ Ｐゴシック"/>
              </a:rPr>
              <a:pPr eaLnBrk="0" hangingPunct="0"/>
              <a:t>22</a:t>
            </a:fld>
            <a:endParaRPr lang="en-US" dirty="0">
              <a:solidFill>
                <a:srgbClr val="000000"/>
              </a:solidFill>
              <a:ea typeface="ＭＳ Ｐゴシック"/>
              <a:cs typeface="ＭＳ Ｐゴシック"/>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pitchFamily="34" charset="0"/>
              </a:rPr>
              <a:t>Creative – please change the text</a:t>
            </a:r>
            <a:r>
              <a:rPr lang="en-US" baseline="0" dirty="0" smtClean="0">
                <a:latin typeface="Arial" pitchFamily="34" charset="0"/>
              </a:rPr>
              <a:t> items for HP specialty to text objects so they can be changed on the fly instead of embedded in the graphic.  NOTE:   Distributor:  If you know the specialties of the professionals you are working with you can edit the  specialty names to target the prospects you are working with.</a:t>
            </a:r>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94FEEDEB-C5ED-4FF3-9DAB-038B09E20D7E}" type="slidenum">
              <a:rPr lang="en-US">
                <a:solidFill>
                  <a:srgbClr val="000000"/>
                </a:solidFill>
                <a:ea typeface="ＭＳ Ｐゴシック"/>
                <a:cs typeface="ＭＳ Ｐゴシック"/>
              </a:rPr>
              <a:pPr eaLnBrk="0" hangingPunct="0"/>
              <a:t>23</a:t>
            </a:fld>
            <a:endParaRPr lang="en-US" dirty="0">
              <a:solidFill>
                <a:srgbClr val="000000"/>
              </a:solidFill>
              <a:ea typeface="ＭＳ Ｐゴシック"/>
              <a:cs typeface="ＭＳ Ｐゴシック"/>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94FEEDEB-C5ED-4FF3-9DAB-038B09E20D7E}" type="slidenum">
              <a:rPr lang="en-US">
                <a:solidFill>
                  <a:srgbClr val="000000"/>
                </a:solidFill>
                <a:ea typeface="ＭＳ Ｐゴシック"/>
                <a:cs typeface="ＭＳ Ｐゴシック"/>
              </a:rPr>
              <a:pPr eaLnBrk="0" hangingPunct="0"/>
              <a:t>24</a:t>
            </a:fld>
            <a:endParaRPr lang="en-US" dirty="0">
              <a:solidFill>
                <a:srgbClr val="000000"/>
              </a:solidFill>
              <a:ea typeface="ＭＳ Ｐゴシック"/>
              <a:cs typeface="ＭＳ Ｐゴシック"/>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25</a:t>
            </a:fld>
            <a:endParaRPr lang="en-US" dirty="0"/>
          </a:p>
        </p:txBody>
      </p:sp>
    </p:spTree>
    <p:extLst>
      <p:ext uri="{BB962C8B-B14F-4D97-AF65-F5344CB8AC3E}">
        <p14:creationId xmlns:p14="http://schemas.microsoft.com/office/powerpoint/2010/main" val="4125583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26</a:t>
            </a:fld>
            <a:endParaRPr lang="en-US" dirty="0"/>
          </a:p>
        </p:txBody>
      </p:sp>
    </p:spTree>
    <p:extLst>
      <p:ext uri="{BB962C8B-B14F-4D97-AF65-F5344CB8AC3E}">
        <p14:creationId xmlns:p14="http://schemas.microsoft.com/office/powerpoint/2010/main" val="4125583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4</a:t>
            </a:fld>
            <a:endParaRPr lang="en-US" dirty="0"/>
          </a:p>
        </p:txBody>
      </p:sp>
    </p:spTree>
    <p:extLst>
      <p:ext uri="{BB962C8B-B14F-4D97-AF65-F5344CB8AC3E}">
        <p14:creationId xmlns:p14="http://schemas.microsoft.com/office/powerpoint/2010/main" val="366993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
        <p:nvSpPr>
          <p:cNvPr id="221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1CFEAF-802F-4BA4-A970-388E1732E430}"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rPr>
              <a:t>Many popular</a:t>
            </a:r>
            <a:r>
              <a:rPr lang="en-US" baseline="0" dirty="0" smtClean="0">
                <a:latin typeface="Arial" pitchFamily="34" charset="0"/>
              </a:rPr>
              <a:t> brands have ingredients that are not healthy. We can see by looking at the labels.  Most patients are not educated in these topics.</a:t>
            </a:r>
            <a:endParaRPr lang="en-US" dirty="0" smtClean="0">
              <a:latin typeface="Arial" pitchFamily="34" charset="0"/>
            </a:endParaRPr>
          </a:p>
        </p:txBody>
      </p:sp>
      <p:sp>
        <p:nvSpPr>
          <p:cNvPr id="221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1CFEAF-802F-4BA4-A970-388E1732E430}" type="slidenum">
              <a:rPr lang="en-US" smtClean="0">
                <a:solidFill>
                  <a:prstClr val="black"/>
                </a:solidFill>
              </a:rPr>
              <a:pPr fontAlgn="base">
                <a:spcBef>
                  <a:spcPct val="0"/>
                </a:spcBef>
                <a:spcAft>
                  <a:spcPct val="0"/>
                </a:spcAft>
                <a:defRPr/>
              </a:pPr>
              <a:t>6</a:t>
            </a:fld>
            <a:endParaRPr lang="en-US" dirty="0"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main</a:t>
            </a:r>
            <a:r>
              <a:rPr lang="en-US" baseline="0" dirty="0" smtClean="0"/>
              <a:t> things that sets our products apart from the competition is our isotonic capable formulas.  With no binders and fillers, the isotonic solutions  deliver maximum absorption for patient results.  With the right ingredients and right absorption into the body, patients get results, and our doctors do also.  We also have very high quality pills and gel caps that are also designed for success</a:t>
            </a:r>
            <a:r>
              <a:rPr lang="en-US" dirty="0" smtClean="0"/>
              <a:t>ful patient results.</a:t>
            </a:r>
            <a:r>
              <a:rPr lang="en-US" baseline="0" dirty="0" smtClean="0"/>
              <a:t>  Not every product can be delivered in isotonic form, but with the best product design and technology, our pill formulations also deliver results the patients can experience.</a:t>
            </a:r>
          </a:p>
          <a:p>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benefits to our formulas but what matters</a:t>
            </a:r>
            <a:r>
              <a:rPr lang="en-US" baseline="0" dirty="0" smtClean="0"/>
              <a:t> most is that the patients get results.  With that, our health professionals also get results.  Quality matters and that is the first thing to look for when patients say they are already taking a supplement.  </a:t>
            </a:r>
            <a:endParaRPr lang="en-US" dirty="0"/>
          </a:p>
        </p:txBody>
      </p:sp>
      <p:sp>
        <p:nvSpPr>
          <p:cNvPr id="4" name="Slide Number Placeholder 3"/>
          <p:cNvSpPr>
            <a:spLocks noGrp="1"/>
          </p:cNvSpPr>
          <p:nvPr>
            <p:ph type="sldNum" sz="quarter" idx="10"/>
          </p:nvPr>
        </p:nvSpPr>
        <p:spPr/>
        <p:txBody>
          <a:bodyPr/>
          <a:lstStyle/>
          <a:p>
            <a:fld id="{88A3050C-CC6A-49B1-8E58-89EC3346006A}"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49F78-9ED7-4266-BDFF-4447E517A7E6}" type="slidenum">
              <a:rPr lang="en-US"/>
              <a:pPr/>
              <a:t>13</a:t>
            </a:fld>
            <a:endParaRPr lang="en-US" dirty="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dirty="0" smtClean="0"/>
              <a:t>We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AC5A98-A39C-4621-A129-208F8F813430}" type="datetimeFigureOut">
              <a:rPr lang="en-US" smtClean="0"/>
              <a:pPr/>
              <a:t>4/10/14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C5A98-A39C-4621-A129-208F8F813430}" type="datetimeFigureOut">
              <a:rPr lang="en-US" smtClean="0"/>
              <a:pPr/>
              <a:t>4/10/14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C5A98-A39C-4621-A129-208F8F813430}" type="datetimeFigureOut">
              <a:rPr lang="en-US" smtClean="0"/>
              <a:pPr/>
              <a:t>4/10/14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pPr/>
              <a:t>4/10/14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pPr/>
              <a:t>4/10/14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00F72-180E-4650-AB9E-7CC342C2B723}" type="datetimeFigureOut">
              <a:rPr lang="en-US" smtClean="0"/>
              <a:pPr/>
              <a:t>4/10/14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00F72-180E-4650-AB9E-7CC342C2B723}" type="datetimeFigureOut">
              <a:rPr lang="en-US" smtClean="0"/>
              <a:pPr/>
              <a:t>4/10/14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00F72-180E-4650-AB9E-7CC342C2B723}" type="datetimeFigureOut">
              <a:rPr lang="en-US" smtClean="0"/>
              <a:pPr/>
              <a:t>4/10/14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00F72-180E-4650-AB9E-7CC342C2B723}" type="datetimeFigureOut">
              <a:rPr lang="en-US" smtClean="0"/>
              <a:pPr/>
              <a:t>4/10/14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00F72-180E-4650-AB9E-7CC342C2B723}" type="datetimeFigureOut">
              <a:rPr lang="en-US" smtClean="0"/>
              <a:pPr/>
              <a:t>4/10/14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pPr/>
              <a:t>4/10/14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C5A98-A39C-4621-A129-208F8F813430}" type="datetimeFigureOut">
              <a:rPr lang="en-US" smtClean="0"/>
              <a:pPr/>
              <a:t>4/10/14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pPr/>
              <a:t>4/10/14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pPr/>
              <a:t>4/10/14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pPr/>
              <a:t>4/10/14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CFFC3-5437-4BDF-B458-39B7B5FC8FF5}"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9470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2125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9083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363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7131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8979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133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AC5A98-A39C-4621-A129-208F8F813430}" type="datetimeFigureOut">
              <a:rPr lang="en-US" smtClean="0"/>
              <a:pPr/>
              <a:t>4/10/14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1650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548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3751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1235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507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21388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3191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6023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0692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470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AC5A98-A39C-4621-A129-208F8F813430}" type="datetimeFigureOut">
              <a:rPr lang="en-US" smtClean="0"/>
              <a:pPr/>
              <a:t>4/10/14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7691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5158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2751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7859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3447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2253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7787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9883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3521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356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AC5A98-A39C-4621-A129-208F8F813430}" type="datetimeFigureOut">
              <a:rPr lang="en-US" smtClean="0"/>
              <a:pPr/>
              <a:t>4/10/14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6758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1240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47627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87399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3122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47018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79563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7269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67284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601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AC5A98-A39C-4621-A129-208F8F813430}" type="datetimeFigureOut">
              <a:rPr lang="en-US" smtClean="0"/>
              <a:pPr/>
              <a:t>4/10/14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70733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50236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77601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85801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58852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85630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00F72-180E-4650-AB9E-7CC342C2B723}"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8CFFC3-5437-4BDF-B458-39B7B5FC8F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435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C5A98-A39C-4621-A129-208F8F813430}" type="datetimeFigureOut">
              <a:rPr lang="en-US" smtClean="0"/>
              <a:pPr/>
              <a:t>4/10/14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C5A98-A39C-4621-A129-208F8F813430}" type="datetimeFigureOut">
              <a:rPr lang="en-US" smtClean="0"/>
              <a:pPr/>
              <a:t>4/10/14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C5A98-A39C-4621-A129-208F8F813430}" type="datetimeFigureOut">
              <a:rPr lang="en-US" smtClean="0"/>
              <a:pPr/>
              <a:t>4/10/14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0CAD3B-B8A8-4013-BCD8-1EDA3457F48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C5A98-A39C-4621-A129-208F8F813430}" type="datetimeFigureOut">
              <a:rPr lang="en-US" smtClean="0"/>
              <a:pPr/>
              <a:t>4/10/14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AD3B-B8A8-4013-BCD8-1EDA3457F48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328F4-AFA7-4614-9418-0F1D6BC0E559}" type="datetimeFigureOut">
              <a:rPr lang="en-US" smtClean="0"/>
              <a:t>4/10/14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DAAE4-9FE5-40BE-942E-879F5582F92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681328F4-AFA7-4614-9418-0F1D6BC0E559}"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49FDAAE4-9FE5-40BE-942E-879F5582F9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692057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681328F4-AFA7-4614-9418-0F1D6BC0E559}"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49FDAAE4-9FE5-40BE-942E-879F5582F9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986861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681328F4-AFA7-4614-9418-0F1D6BC0E559}"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49FDAAE4-9FE5-40BE-942E-879F5582F9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4860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681328F4-AFA7-4614-9418-0F1D6BC0E559}"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49FDAAE4-9FE5-40BE-942E-879F5582F9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6467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9.png"/><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23.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39.png"/><Relationship Id="rId13" Type="http://schemas.openxmlformats.org/officeDocument/2006/relationships/image" Target="../media/image40.png"/><Relationship Id="rId14" Type="http://schemas.openxmlformats.org/officeDocument/2006/relationships/image" Target="../media/image41.png"/><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s>
</file>

<file path=ppt/slides/_rels/slide24.xml.rels><?xml version="1.0" encoding="UTF-8" standalone="yes"?>
<Relationships xmlns="http://schemas.openxmlformats.org/package/2006/relationships"><Relationship Id="rId11" Type="http://schemas.openxmlformats.org/officeDocument/2006/relationships/image" Target="../media/image49.png"/><Relationship Id="rId12" Type="http://schemas.openxmlformats.org/officeDocument/2006/relationships/image" Target="../media/image50.png"/><Relationship Id="rId13" Type="http://schemas.openxmlformats.org/officeDocument/2006/relationships/image" Target="../media/image41.png"/><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47.png"/><Relationship Id="rId10"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www.centrum.com/centrum-women-under-50" TargetMode="External"/><Relationship Id="rId7" Type="http://schemas.openxmlformats.org/officeDocument/2006/relationships/hyperlink" Target="http://www.flintstonesvitamins.com/en/products/Flintstones_Complete.php/" TargetMode="External"/><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362200"/>
            <a:ext cx="8681017" cy="3124200"/>
          </a:xfrm>
        </p:spPr>
        <p:txBody>
          <a:bodyPr>
            <a:normAutofit/>
          </a:bodyPr>
          <a:lstStyle/>
          <a:p>
            <a:pPr algn="l">
              <a:spcBef>
                <a:spcPts val="0"/>
              </a:spcBef>
            </a:pPr>
            <a:endParaRPr lang="en-US" sz="4400" spc="-170" dirty="0" smtClean="0">
              <a:solidFill>
                <a:srgbClr val="39639D"/>
              </a:solidFill>
              <a:cs typeface="Futura Book"/>
            </a:endParaRPr>
          </a:p>
          <a:p>
            <a:pPr algn="l">
              <a:spcBef>
                <a:spcPts val="0"/>
              </a:spcBef>
            </a:pPr>
            <a:r>
              <a:rPr lang="en-US" sz="4400" spc="-170" dirty="0" smtClean="0">
                <a:solidFill>
                  <a:srgbClr val="39639D"/>
                </a:solidFill>
                <a:cs typeface="Futura Book"/>
              </a:rPr>
              <a:t>Supporting Health Professionals</a:t>
            </a:r>
          </a:p>
          <a:p>
            <a:pPr algn="l">
              <a:spcBef>
                <a:spcPts val="0"/>
              </a:spcBef>
            </a:pPr>
            <a:r>
              <a:rPr lang="en-US" sz="4400" spc="-170" dirty="0" smtClean="0">
                <a:solidFill>
                  <a:srgbClr val="39639D"/>
                </a:solidFill>
                <a:cs typeface="Futura Book"/>
              </a:rPr>
              <a:t>With Wellness for Your </a:t>
            </a:r>
            <a:br>
              <a:rPr lang="en-US" sz="4400" spc="-170" dirty="0" smtClean="0">
                <a:solidFill>
                  <a:srgbClr val="39639D"/>
                </a:solidFill>
                <a:cs typeface="Futura Book"/>
              </a:rPr>
            </a:br>
            <a:r>
              <a:rPr lang="en-US" sz="4400" spc="-170" dirty="0" smtClean="0">
                <a:solidFill>
                  <a:srgbClr val="39639D"/>
                </a:solidFill>
                <a:cs typeface="Futura Book"/>
              </a:rPr>
              <a:t>Patients and Practice</a:t>
            </a:r>
          </a:p>
          <a:p>
            <a:pPr algn="l">
              <a:spcBef>
                <a:spcPts val="0"/>
              </a:spcBef>
            </a:pPr>
            <a:endParaRPr lang="en-US" sz="4400" dirty="0" smtClean="0">
              <a:cs typeface="Futura Std Book"/>
            </a:endParaRPr>
          </a:p>
        </p:txBody>
      </p:sp>
      <p:pic>
        <p:nvPicPr>
          <p:cNvPr id="2" name="Picture 1" descr="medicalgirl.png"/>
          <p:cNvPicPr>
            <a:picLocks noChangeAspect="1"/>
          </p:cNvPicPr>
          <p:nvPr/>
        </p:nvPicPr>
        <p:blipFill>
          <a:blip r:embed="rId3" cstate="email">
            <a:alphaModFix amt="55000"/>
            <a:extLst>
              <a:ext uri="{28A0092B-C50C-407E-A947-70E740481C1C}">
                <a14:useLocalDpi xmlns:a14="http://schemas.microsoft.com/office/drawing/2010/main"/>
              </a:ext>
            </a:extLst>
          </a:blip>
          <a:stretch>
            <a:fillRect/>
          </a:stretch>
        </p:blipFill>
        <p:spPr>
          <a:xfrm>
            <a:off x="6076520" y="1855648"/>
            <a:ext cx="3067480" cy="5002352"/>
          </a:xfrm>
          <a:prstGeom prst="rect">
            <a:avLst/>
          </a:prstGeom>
        </p:spPr>
      </p:pic>
      <p:sp>
        <p:nvSpPr>
          <p:cNvPr id="5" name="Rectangle 4"/>
          <p:cNvSpPr/>
          <p:nvPr/>
        </p:nvSpPr>
        <p:spPr>
          <a:xfrm>
            <a:off x="4038600" y="381000"/>
            <a:ext cx="42672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prstClr val="black"/>
                </a:solidFill>
                <a:latin typeface="Trebuchet MS" panose="020B0603020202020204" pitchFamily="34" charset="0"/>
              </a:rPr>
              <a:t>AUSTRALIA</a:t>
            </a:r>
            <a:endParaRPr lang="en-US" sz="6000" b="1" dirty="0">
              <a:solidFill>
                <a:prstClr val="black"/>
              </a:solidFill>
              <a:latin typeface="Trebuchet MS" panose="020B0603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680" y="928958"/>
            <a:ext cx="2857500" cy="914400"/>
          </a:xfrm>
          <a:prstGeom prst="rect">
            <a:avLst/>
          </a:prstGeom>
        </p:spPr>
      </p:pic>
    </p:spTree>
    <p:extLst>
      <p:ext uri="{BB962C8B-B14F-4D97-AF65-F5344CB8AC3E}">
        <p14:creationId xmlns:p14="http://schemas.microsoft.com/office/powerpoint/2010/main" val="20868256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otinix_tippedCapWithSpill.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38800" y="914400"/>
            <a:ext cx="4087042" cy="3060700"/>
          </a:xfrm>
          <a:prstGeom prst="rect">
            <a:avLst/>
          </a:prstGeom>
        </p:spPr>
      </p:pic>
      <p:sp>
        <p:nvSpPr>
          <p:cNvPr id="3" name="Title 2"/>
          <p:cNvSpPr>
            <a:spLocks noGrp="1"/>
          </p:cNvSpPr>
          <p:nvPr>
            <p:ph type="title"/>
          </p:nvPr>
        </p:nvSpPr>
        <p:spPr>
          <a:xfrm>
            <a:off x="381000" y="228600"/>
            <a:ext cx="8382000" cy="838200"/>
          </a:xfrm>
        </p:spPr>
        <p:txBody>
          <a:bodyPr>
            <a:normAutofit/>
          </a:bodyPr>
          <a:lstStyle/>
          <a:p>
            <a:r>
              <a:rPr lang="en-US" sz="4000" b="0" dirty="0" smtClean="0">
                <a:solidFill>
                  <a:srgbClr val="39639D"/>
                </a:solidFill>
                <a:effectLst/>
                <a:latin typeface="Trebuchet MS" panose="020B0603020202020204" pitchFamily="34" charset="0"/>
                <a:cs typeface="Futura Book"/>
              </a:rPr>
              <a:t>Isotonic-Capable Nutrition</a:t>
            </a:r>
            <a:endParaRPr lang="en-US" sz="4000" b="0" dirty="0">
              <a:solidFill>
                <a:srgbClr val="39639D"/>
              </a:solidFill>
              <a:effectLst/>
              <a:latin typeface="Trebuchet MS" panose="020B0603020202020204" pitchFamily="34" charset="0"/>
              <a:cs typeface="Futura Book"/>
            </a:endParaRPr>
          </a:p>
        </p:txBody>
      </p:sp>
      <p:sp>
        <p:nvSpPr>
          <p:cNvPr id="2" name="Content Placeholder 1"/>
          <p:cNvSpPr>
            <a:spLocks noGrp="1"/>
          </p:cNvSpPr>
          <p:nvPr>
            <p:ph idx="1"/>
          </p:nvPr>
        </p:nvSpPr>
        <p:spPr>
          <a:xfrm>
            <a:off x="304800" y="1219200"/>
            <a:ext cx="6324600" cy="5486400"/>
          </a:xfrm>
        </p:spPr>
        <p:txBody>
          <a:bodyPr>
            <a:normAutofit fontScale="62500" lnSpcReduction="20000"/>
          </a:bodyPr>
          <a:lstStyle/>
          <a:p>
            <a:pPr lvl="1">
              <a:lnSpc>
                <a:spcPct val="120000"/>
              </a:lnSpc>
            </a:pPr>
            <a:r>
              <a:rPr lang="en-US" sz="2900" dirty="0" smtClean="0">
                <a:latin typeface="Trebuchet MS" panose="020B0603020202020204" pitchFamily="34" charset="0"/>
              </a:rPr>
              <a:t>Sup</a:t>
            </a:r>
            <a:r>
              <a:rPr lang="en-US" sz="3200" dirty="0" smtClean="0">
                <a:latin typeface="Trebuchet MS" panose="020B0603020202020204" pitchFamily="34" charset="0"/>
              </a:rPr>
              <a:t>erior nutrient delivery </a:t>
            </a:r>
          </a:p>
          <a:p>
            <a:pPr lvl="1">
              <a:lnSpc>
                <a:spcPct val="120000"/>
              </a:lnSpc>
            </a:pPr>
            <a:r>
              <a:rPr lang="en-US" sz="3200" dirty="0" smtClean="0">
                <a:latin typeface="Trebuchet MS" panose="020B0603020202020204" pitchFamily="34" charset="0"/>
              </a:rPr>
              <a:t>Exceptional quality control measures </a:t>
            </a:r>
          </a:p>
          <a:p>
            <a:pPr lvl="1">
              <a:lnSpc>
                <a:spcPct val="120000"/>
              </a:lnSpc>
            </a:pPr>
            <a:r>
              <a:rPr lang="en-US" sz="3200" dirty="0" smtClean="0">
                <a:latin typeface="Trebuchet MS" panose="020B0603020202020204" pitchFamily="34" charset="0"/>
              </a:rPr>
              <a:t>Quality sourcing of ingredients</a:t>
            </a:r>
          </a:p>
          <a:p>
            <a:pPr lvl="1">
              <a:lnSpc>
                <a:spcPct val="120000"/>
              </a:lnSpc>
            </a:pPr>
            <a:r>
              <a:rPr lang="en-US" sz="3200" dirty="0" smtClean="0">
                <a:latin typeface="Trebuchet MS" panose="020B0603020202020204" pitchFamily="34" charset="0"/>
              </a:rPr>
              <a:t>Comprehensive and synergistic formulations</a:t>
            </a:r>
          </a:p>
          <a:p>
            <a:pPr lvl="1"/>
            <a:endParaRPr lang="en-US" dirty="0" smtClean="0">
              <a:latin typeface="Trebuchet MS" panose="020B0603020202020204" pitchFamily="34" charset="0"/>
            </a:endParaRPr>
          </a:p>
          <a:p>
            <a:pPr marL="109728" indent="0">
              <a:buNone/>
            </a:pPr>
            <a:r>
              <a:rPr lang="en-US" b="1" dirty="0" smtClean="0">
                <a:solidFill>
                  <a:srgbClr val="39639D"/>
                </a:solidFill>
                <a:latin typeface="Trebuchet MS" panose="020B0603020202020204" pitchFamily="34" charset="0"/>
              </a:rPr>
              <a:t>    Health Professional Value:</a:t>
            </a:r>
          </a:p>
          <a:p>
            <a:pPr lvl="1">
              <a:lnSpc>
                <a:spcPct val="120000"/>
              </a:lnSpc>
            </a:pPr>
            <a:r>
              <a:rPr lang="en-US" sz="3200" dirty="0" smtClean="0">
                <a:latin typeface="Trebuchet MS" panose="020B0603020202020204" pitchFamily="34" charset="0"/>
              </a:rPr>
              <a:t>Better delivery</a:t>
            </a:r>
            <a:endParaRPr lang="en-US" sz="3200" dirty="0">
              <a:latin typeface="Trebuchet MS" panose="020B0603020202020204" pitchFamily="34" charset="0"/>
            </a:endParaRPr>
          </a:p>
          <a:p>
            <a:pPr lvl="1">
              <a:lnSpc>
                <a:spcPct val="120000"/>
              </a:lnSpc>
            </a:pPr>
            <a:r>
              <a:rPr lang="en-US" sz="3200" dirty="0" smtClean="0">
                <a:latin typeface="Trebuchet MS" panose="020B0603020202020204" pitchFamily="34" charset="0"/>
              </a:rPr>
              <a:t>Better compliance</a:t>
            </a:r>
            <a:endParaRPr lang="en-US" sz="3200" dirty="0">
              <a:latin typeface="Trebuchet MS" panose="020B0603020202020204" pitchFamily="34" charset="0"/>
            </a:endParaRPr>
          </a:p>
          <a:p>
            <a:pPr lvl="1">
              <a:lnSpc>
                <a:spcPct val="120000"/>
              </a:lnSpc>
            </a:pPr>
            <a:r>
              <a:rPr lang="en-US" sz="3200" dirty="0" smtClean="0">
                <a:latin typeface="Trebuchet MS" panose="020B0603020202020204" pitchFamily="34" charset="0"/>
              </a:rPr>
              <a:t>Better results</a:t>
            </a:r>
            <a:endParaRPr lang="en-US" sz="3200" dirty="0">
              <a:latin typeface="Trebuchet MS" panose="020B0603020202020204" pitchFamily="34" charset="0"/>
            </a:endParaRPr>
          </a:p>
          <a:p>
            <a:endParaRPr lang="en-US" dirty="0" smtClean="0">
              <a:latin typeface="Trebuchet MS" panose="020B0603020202020204" pitchFamily="34" charset="0"/>
            </a:endParaRPr>
          </a:p>
          <a:p>
            <a:pPr marL="109728" indent="0">
              <a:buNone/>
            </a:pPr>
            <a:r>
              <a:rPr lang="en-US" b="1" dirty="0">
                <a:solidFill>
                  <a:srgbClr val="39639D"/>
                </a:solidFill>
                <a:latin typeface="Trebuchet MS" panose="020B0603020202020204" pitchFamily="34" charset="0"/>
              </a:rPr>
              <a:t> </a:t>
            </a:r>
            <a:r>
              <a:rPr lang="en-US" b="1" dirty="0" smtClean="0">
                <a:solidFill>
                  <a:srgbClr val="39639D"/>
                </a:solidFill>
                <a:latin typeface="Trebuchet MS" panose="020B0603020202020204" pitchFamily="34" charset="0"/>
              </a:rPr>
              <a:t>   Patient Value</a:t>
            </a:r>
            <a:r>
              <a:rPr lang="en-US" dirty="0" smtClean="0">
                <a:solidFill>
                  <a:srgbClr val="39639D"/>
                </a:solidFill>
                <a:latin typeface="Trebuchet MS" panose="020B0603020202020204" pitchFamily="34" charset="0"/>
              </a:rPr>
              <a:t>:  </a:t>
            </a:r>
          </a:p>
          <a:p>
            <a:pPr lvl="1">
              <a:lnSpc>
                <a:spcPct val="120000"/>
              </a:lnSpc>
            </a:pPr>
            <a:r>
              <a:rPr lang="en-US" sz="3200" dirty="0" smtClean="0">
                <a:latin typeface="Trebuchet MS" panose="020B0603020202020204" pitchFamily="34" charset="0"/>
              </a:rPr>
              <a:t>Easy to take</a:t>
            </a:r>
          </a:p>
          <a:p>
            <a:pPr lvl="1">
              <a:lnSpc>
                <a:spcPct val="120000"/>
              </a:lnSpc>
            </a:pPr>
            <a:r>
              <a:rPr lang="en-US" sz="3200" dirty="0" smtClean="0">
                <a:latin typeface="Trebuchet MS" panose="020B0603020202020204" pitchFamily="34" charset="0"/>
              </a:rPr>
              <a:t>Great taste </a:t>
            </a:r>
            <a:endParaRPr lang="en-US" sz="3200" dirty="0">
              <a:latin typeface="Trebuchet MS" panose="020B0603020202020204" pitchFamily="34" charset="0"/>
            </a:endParaRPr>
          </a:p>
          <a:p>
            <a:pPr lvl="1">
              <a:lnSpc>
                <a:spcPct val="120000"/>
              </a:lnSpc>
            </a:pPr>
            <a:r>
              <a:rPr lang="en-US" sz="3200" dirty="0" smtClean="0">
                <a:latin typeface="Trebuchet MS" panose="020B0603020202020204" pitchFamily="34" charset="0"/>
              </a:rPr>
              <a:t>Results they can feel</a:t>
            </a:r>
            <a:endParaRPr lang="en-US" sz="3200" dirty="0">
              <a:latin typeface="Trebuchet MS" panose="020B0603020202020204" pitchFamily="34" charset="0"/>
            </a:endParaRPr>
          </a:p>
          <a:p>
            <a:pPr marL="109728" indent="0">
              <a:lnSpc>
                <a:spcPct val="120000"/>
              </a:lnSpc>
              <a:buNone/>
            </a:pPr>
            <a:r>
              <a:rPr lang="en-US" sz="2900" dirty="0" smtClean="0">
                <a:latin typeface="Trebuchet MS" panose="020B0603020202020204" pitchFamily="34" charset="0"/>
              </a:rPr>
              <a:t/>
            </a:r>
            <a:br>
              <a:rPr lang="en-US" sz="2900" dirty="0" smtClean="0">
                <a:latin typeface="Trebuchet MS" panose="020B0603020202020204" pitchFamily="34" charset="0"/>
              </a:rPr>
            </a:br>
            <a:endParaRPr lang="en-US" sz="2900" dirty="0" smtClean="0">
              <a:latin typeface="Trebuchet MS" panose="020B0603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solidFill>
                  <a:srgbClr val="39639D"/>
                </a:solidFill>
              </a:rPr>
              <a:t>Products To Support Your Patients</a:t>
            </a:r>
            <a:endParaRPr lang="en-US" dirty="0">
              <a:solidFill>
                <a:srgbClr val="39639D"/>
              </a:solidFill>
            </a:endParaRPr>
          </a:p>
        </p:txBody>
      </p:sp>
      <p:pic>
        <p:nvPicPr>
          <p:cNvPr id="4" name="Picture 3" descr="Studio Session-07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5569528"/>
          </a:xfrm>
          <a:prstGeom prst="rect">
            <a:avLst/>
          </a:prstGeom>
        </p:spPr>
      </p:pic>
    </p:spTree>
    <p:extLst>
      <p:ext uri="{BB962C8B-B14F-4D97-AF65-F5344CB8AC3E}">
        <p14:creationId xmlns:p14="http://schemas.microsoft.com/office/powerpoint/2010/main" val="14145705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39639D"/>
                </a:solidFill>
              </a:rPr>
              <a:t>au.Shop.com</a:t>
            </a:r>
            <a:r>
              <a:rPr lang="en-US" dirty="0" smtClean="0">
                <a:solidFill>
                  <a:srgbClr val="39639D"/>
                </a:solidFill>
              </a:rPr>
              <a:t> </a:t>
            </a:r>
            <a:endParaRPr lang="en-US" dirty="0">
              <a:solidFill>
                <a:srgbClr val="39639D"/>
              </a:solidFill>
            </a:endParaRPr>
          </a:p>
        </p:txBody>
      </p:sp>
      <p:sp>
        <p:nvSpPr>
          <p:cNvPr id="3" name="Content Placeholder 2"/>
          <p:cNvSpPr>
            <a:spLocks noGrp="1"/>
          </p:cNvSpPr>
          <p:nvPr>
            <p:ph idx="1"/>
          </p:nvPr>
        </p:nvSpPr>
        <p:spPr/>
        <p:txBody>
          <a:bodyPr>
            <a:normAutofit lnSpcReduction="10000"/>
          </a:bodyPr>
          <a:lstStyle/>
          <a:p>
            <a:r>
              <a:rPr lang="en-US" dirty="0" smtClean="0">
                <a:latin typeface="Trebuchet MS" panose="020B0603020202020204" pitchFamily="34" charset="0"/>
              </a:rPr>
              <a:t>Bone &amp; Joint Kit</a:t>
            </a:r>
          </a:p>
          <a:p>
            <a:r>
              <a:rPr lang="en-US" dirty="0" smtClean="0">
                <a:latin typeface="Trebuchet MS" panose="020B0603020202020204" pitchFamily="34" charset="0"/>
              </a:rPr>
              <a:t>Weight Loss</a:t>
            </a:r>
          </a:p>
          <a:p>
            <a:r>
              <a:rPr lang="en-US" dirty="0" smtClean="0">
                <a:latin typeface="Trebuchet MS" panose="020B0603020202020204" pitchFamily="34" charset="0"/>
              </a:rPr>
              <a:t>Cognitive Health</a:t>
            </a:r>
          </a:p>
          <a:p>
            <a:r>
              <a:rPr lang="en-US" dirty="0" smtClean="0">
                <a:latin typeface="Trebuchet MS" panose="020B0603020202020204" pitchFamily="34" charset="0"/>
              </a:rPr>
              <a:t>Age Management</a:t>
            </a:r>
          </a:p>
          <a:p>
            <a:r>
              <a:rPr lang="en-US" dirty="0" smtClean="0">
                <a:latin typeface="Trebuchet MS" panose="020B0603020202020204" pitchFamily="34" charset="0"/>
              </a:rPr>
              <a:t>Vision</a:t>
            </a:r>
          </a:p>
          <a:p>
            <a:r>
              <a:rPr lang="en-US" dirty="0" smtClean="0">
                <a:latin typeface="Trebuchet MS" panose="020B0603020202020204" pitchFamily="34" charset="0"/>
              </a:rPr>
              <a:t>Children’s Supplements</a:t>
            </a:r>
          </a:p>
          <a:p>
            <a:r>
              <a:rPr lang="en-US" dirty="0" smtClean="0">
                <a:latin typeface="Trebuchet MS" panose="020B0603020202020204" pitchFamily="34" charset="0"/>
              </a:rPr>
              <a:t>Blood Sugar Maintenance</a:t>
            </a:r>
          </a:p>
          <a:p>
            <a:r>
              <a:rPr lang="en-US" dirty="0" smtClean="0">
                <a:latin typeface="Trebuchet MS" panose="020B0603020202020204" pitchFamily="34" charset="0"/>
              </a:rPr>
              <a:t>Sports Performance</a:t>
            </a:r>
            <a:endParaRPr lang="en-US" dirty="0">
              <a:latin typeface="Trebuchet MS" panose="020B0603020202020204" pitchFamily="34" charset="0"/>
            </a:endParaRPr>
          </a:p>
        </p:txBody>
      </p:sp>
    </p:spTree>
    <p:extLst>
      <p:ext uri="{BB962C8B-B14F-4D97-AF65-F5344CB8AC3E}">
        <p14:creationId xmlns:p14="http://schemas.microsoft.com/office/powerpoint/2010/main" val="24368409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idx="1"/>
          </p:nvPr>
        </p:nvSpPr>
        <p:spPr>
          <a:xfrm>
            <a:off x="152400" y="2209800"/>
            <a:ext cx="4267200" cy="3916363"/>
          </a:xfrm>
        </p:spPr>
        <p:txBody>
          <a:bodyPr>
            <a:normAutofit fontScale="85000" lnSpcReduction="20000"/>
          </a:bodyPr>
          <a:lstStyle/>
          <a:p>
            <a:pPr marL="0" indent="0">
              <a:buNone/>
            </a:pPr>
            <a:r>
              <a:rPr lang="en-US" sz="2200" b="1" dirty="0" smtClean="0">
                <a:latin typeface="Trebuchet MS" panose="020B0603020202020204" pitchFamily="34" charset="0"/>
              </a:rPr>
              <a:t>Health professional addresses primary concern or “Critical Care”.</a:t>
            </a:r>
          </a:p>
          <a:p>
            <a:pPr marL="0" indent="0">
              <a:buNone/>
            </a:pPr>
            <a:endParaRPr lang="en-US" sz="2200" dirty="0" smtClean="0">
              <a:latin typeface="Trebuchet MS" panose="020B0603020202020204" pitchFamily="34" charset="0"/>
            </a:endParaRPr>
          </a:p>
          <a:p>
            <a:pPr marL="0" indent="0">
              <a:buNone/>
            </a:pPr>
            <a:r>
              <a:rPr lang="en-US" sz="2200" dirty="0" smtClean="0">
                <a:latin typeface="Trebuchet MS" panose="020B0603020202020204" pitchFamily="34" charset="0"/>
              </a:rPr>
              <a:t>Wellness Planning:</a:t>
            </a:r>
          </a:p>
          <a:p>
            <a:r>
              <a:rPr lang="en-US" sz="2200" b="1" dirty="0" smtClean="0">
                <a:solidFill>
                  <a:srgbClr val="39639D"/>
                </a:solidFill>
                <a:latin typeface="Trebuchet MS" panose="020B0603020202020204" pitchFamily="34" charset="0"/>
              </a:rPr>
              <a:t>Step 1:   </a:t>
            </a:r>
            <a:r>
              <a:rPr lang="en-US" sz="2200" dirty="0" smtClean="0">
                <a:latin typeface="Trebuchet MS" panose="020B0603020202020204" pitchFamily="34" charset="0"/>
              </a:rPr>
              <a:t>How do you feel about your health today?</a:t>
            </a:r>
          </a:p>
          <a:p>
            <a:r>
              <a:rPr lang="en-US" sz="2200" b="1" dirty="0" smtClean="0">
                <a:solidFill>
                  <a:srgbClr val="39639D"/>
                </a:solidFill>
                <a:latin typeface="Trebuchet MS" panose="020B0603020202020204" pitchFamily="34" charset="0"/>
              </a:rPr>
              <a:t>Step 2:   </a:t>
            </a:r>
            <a:r>
              <a:rPr lang="en-US" sz="2200" dirty="0" smtClean="0">
                <a:latin typeface="Trebuchet MS" panose="020B0603020202020204" pitchFamily="34" charset="0"/>
              </a:rPr>
              <a:t>Where do you want your health to be?</a:t>
            </a:r>
          </a:p>
          <a:p>
            <a:r>
              <a:rPr lang="en-US" sz="2200" b="1" dirty="0" smtClean="0">
                <a:solidFill>
                  <a:srgbClr val="39639D"/>
                </a:solidFill>
                <a:latin typeface="Trebuchet MS" panose="020B0603020202020204" pitchFamily="34" charset="0"/>
              </a:rPr>
              <a:t>Step 3:  </a:t>
            </a:r>
            <a:r>
              <a:rPr lang="en-US" sz="2200" dirty="0" smtClean="0">
                <a:latin typeface="Trebuchet MS" panose="020B0603020202020204" pitchFamily="34" charset="0"/>
              </a:rPr>
              <a:t>If you can improve one thing about your health, what would it be?</a:t>
            </a:r>
          </a:p>
          <a:p>
            <a:r>
              <a:rPr lang="en-US" sz="2200" b="1" dirty="0" smtClean="0">
                <a:solidFill>
                  <a:srgbClr val="39639D"/>
                </a:solidFill>
                <a:latin typeface="Trebuchet MS" panose="020B0603020202020204" pitchFamily="34" charset="0"/>
              </a:rPr>
              <a:t>Step 4:   </a:t>
            </a:r>
            <a:r>
              <a:rPr lang="en-US" sz="2200" dirty="0" smtClean="0">
                <a:latin typeface="Trebuchet MS" panose="020B0603020202020204" pitchFamily="34" charset="0"/>
              </a:rPr>
              <a:t>Assist the patient with a solution that they can maintain to help them toward their health goal.</a:t>
            </a:r>
          </a:p>
          <a:p>
            <a:endParaRPr lang="en-US" sz="2200" dirty="0">
              <a:latin typeface="Trebuchet MS" panose="020B0603020202020204" pitchFamily="34" charset="0"/>
            </a:endParaRPr>
          </a:p>
        </p:txBody>
      </p:sp>
      <p:sp>
        <p:nvSpPr>
          <p:cNvPr id="195586" name="Rectangle 2"/>
          <p:cNvSpPr>
            <a:spLocks noGrp="1" noChangeArrowheads="1"/>
          </p:cNvSpPr>
          <p:nvPr>
            <p:ph type="title"/>
          </p:nvPr>
        </p:nvSpPr>
        <p:spPr>
          <a:xfrm>
            <a:off x="381000" y="228600"/>
            <a:ext cx="8382000" cy="838200"/>
          </a:xfrm>
        </p:spPr>
        <p:txBody>
          <a:bodyPr>
            <a:normAutofit/>
          </a:bodyPr>
          <a:lstStyle/>
          <a:p>
            <a:r>
              <a:rPr lang="en-US" sz="4000" dirty="0" smtClean="0">
                <a:solidFill>
                  <a:srgbClr val="39639D"/>
                </a:solidFill>
                <a:latin typeface="Trebuchet MS" panose="020B0603020202020204" pitchFamily="34" charset="0"/>
              </a:rPr>
              <a:t>THEME : Wellness Planning</a:t>
            </a:r>
            <a:endParaRPr lang="en-US" sz="4000" dirty="0">
              <a:solidFill>
                <a:srgbClr val="39639D"/>
              </a:solidFill>
              <a:latin typeface="Trebuchet MS" panose="020B0603020202020204" pitchFamily="34" charset="0"/>
            </a:endParaRPr>
          </a:p>
        </p:txBody>
      </p:sp>
      <p:sp>
        <p:nvSpPr>
          <p:cNvPr id="195588" name="Rectangle 4"/>
          <p:cNvSpPr>
            <a:spLocks noChangeArrowheads="1"/>
          </p:cNvSpPr>
          <p:nvPr/>
        </p:nvSpPr>
        <p:spPr bwMode="auto">
          <a:xfrm>
            <a:off x="0" y="1066800"/>
            <a:ext cx="9144000" cy="990600"/>
          </a:xfrm>
          <a:prstGeom prst="rect">
            <a:avLst/>
          </a:prstGeom>
          <a:noFill/>
          <a:ln w="9525">
            <a:noFill/>
            <a:miter lim="800000"/>
            <a:headEnd/>
            <a:tailEnd/>
          </a:ln>
          <a:effectLst/>
        </p:spPr>
        <p:txBody>
          <a:bodyPr/>
          <a:lstStyle/>
          <a:p>
            <a:pPr marL="342900" indent="-342900" algn="ctr">
              <a:spcBef>
                <a:spcPct val="20000"/>
              </a:spcBef>
            </a:pPr>
            <a:r>
              <a:rPr lang="en-US" sz="2400" b="1" dirty="0" smtClean="0">
                <a:latin typeface="Trebuchet MS" panose="020B0603020202020204" pitchFamily="34" charset="0"/>
              </a:rPr>
              <a:t>-5   -4    -3   -2    -1     0    </a:t>
            </a:r>
            <a:r>
              <a:rPr lang="en-US" sz="2400" b="1" dirty="0">
                <a:latin typeface="Trebuchet MS" panose="020B0603020202020204" pitchFamily="34" charset="0"/>
              </a:rPr>
              <a:t>+1    +2    +3    +4    +5</a:t>
            </a:r>
          </a:p>
        </p:txBody>
      </p:sp>
      <p:sp>
        <p:nvSpPr>
          <p:cNvPr id="5" name="Rectangle 3"/>
          <p:cNvSpPr txBox="1">
            <a:spLocks noChangeArrowheads="1"/>
          </p:cNvSpPr>
          <p:nvPr/>
        </p:nvSpPr>
        <p:spPr>
          <a:xfrm>
            <a:off x="304800" y="1524000"/>
            <a:ext cx="3581400" cy="474517"/>
          </a:xfrm>
          <a:prstGeom prst="rect">
            <a:avLst/>
          </a:prstGeom>
          <a:solidFill>
            <a:srgbClr val="FFC000"/>
          </a:solidFill>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r>
              <a:rPr lang="en-US" sz="2200" dirty="0" smtClean="0">
                <a:latin typeface="Trebuchet MS" panose="020B0603020202020204" pitchFamily="34" charset="0"/>
              </a:rPr>
              <a:t>Focus On Critical Care</a:t>
            </a:r>
            <a:endParaRPr lang="en-US" sz="2200" dirty="0">
              <a:latin typeface="Trebuchet MS" panose="020B0603020202020204" pitchFamily="34" charset="0"/>
            </a:endParaRPr>
          </a:p>
        </p:txBody>
      </p:sp>
      <p:sp>
        <p:nvSpPr>
          <p:cNvPr id="6" name="Rectangle 3"/>
          <p:cNvSpPr txBox="1">
            <a:spLocks noChangeArrowheads="1"/>
          </p:cNvSpPr>
          <p:nvPr/>
        </p:nvSpPr>
        <p:spPr>
          <a:xfrm>
            <a:off x="4876800" y="1524000"/>
            <a:ext cx="3581400" cy="474517"/>
          </a:xfrm>
          <a:prstGeom prst="rect">
            <a:avLst/>
          </a:prstGeom>
          <a:solidFill>
            <a:srgbClr val="92D050"/>
          </a:solidFill>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r>
              <a:rPr lang="en-US" sz="2200" dirty="0" smtClean="0">
                <a:latin typeface="Trebuchet MS" panose="020B0603020202020204" pitchFamily="34" charset="0"/>
              </a:rPr>
              <a:t>Wellness Care</a:t>
            </a:r>
            <a:endParaRPr lang="en-US" sz="2200" dirty="0">
              <a:latin typeface="Trebuchet MS" panose="020B0603020202020204" pitchFamily="34" charset="0"/>
            </a:endParaRPr>
          </a:p>
        </p:txBody>
      </p:sp>
      <p:sp>
        <p:nvSpPr>
          <p:cNvPr id="3" name="Rectangle 2"/>
          <p:cNvSpPr/>
          <p:nvPr/>
        </p:nvSpPr>
        <p:spPr>
          <a:xfrm>
            <a:off x="4876800" y="2209800"/>
            <a:ext cx="4267200" cy="4401205"/>
          </a:xfrm>
          <a:prstGeom prst="rect">
            <a:avLst/>
          </a:prstGeom>
        </p:spPr>
        <p:txBody>
          <a:bodyPr wrap="square">
            <a:spAutoFit/>
          </a:bodyPr>
          <a:lstStyle/>
          <a:p>
            <a:r>
              <a:rPr lang="en-US" sz="2000" b="1" dirty="0">
                <a:latin typeface="Trebuchet MS" panose="020B0603020202020204" pitchFamily="34" charset="0"/>
              </a:rPr>
              <a:t>Future Patient Visits</a:t>
            </a:r>
          </a:p>
          <a:p>
            <a:endParaRPr lang="en-US" sz="2000" dirty="0">
              <a:latin typeface="Trebuchet MS" panose="020B0603020202020204" pitchFamily="34" charset="0"/>
            </a:endParaRPr>
          </a:p>
          <a:p>
            <a:r>
              <a:rPr lang="en-US" sz="2000" dirty="0" smtClean="0">
                <a:latin typeface="Trebuchet MS" panose="020B0603020202020204" pitchFamily="34" charset="0"/>
              </a:rPr>
              <a:t>Support critical care as you would normally.  </a:t>
            </a:r>
          </a:p>
          <a:p>
            <a:endParaRPr lang="en-US" sz="2000" dirty="0" smtClean="0">
              <a:latin typeface="Trebuchet MS" panose="020B0603020202020204" pitchFamily="34" charset="0"/>
            </a:endParaRPr>
          </a:p>
          <a:p>
            <a:r>
              <a:rPr lang="en-US" sz="2000" dirty="0">
                <a:latin typeface="Trebuchet MS" panose="020B0603020202020204" pitchFamily="34" charset="0"/>
              </a:rPr>
              <a:t>Measure progress and adjust the wellness solution and teach the patient to maintain changes.</a:t>
            </a:r>
          </a:p>
          <a:p>
            <a:endParaRPr lang="en-US" sz="2000" dirty="0" smtClean="0">
              <a:latin typeface="Trebuchet MS" panose="020B0603020202020204" pitchFamily="34" charset="0"/>
            </a:endParaRPr>
          </a:p>
          <a:p>
            <a:r>
              <a:rPr lang="en-US" sz="2000" b="1" dirty="0" smtClean="0">
                <a:solidFill>
                  <a:srgbClr val="39639D"/>
                </a:solidFill>
                <a:latin typeface="Trebuchet MS" panose="020B0603020202020204" pitchFamily="34" charset="0"/>
              </a:rPr>
              <a:t>Step 1:  </a:t>
            </a:r>
            <a:r>
              <a:rPr lang="en-US" sz="2000" dirty="0" smtClean="0">
                <a:latin typeface="Trebuchet MS" panose="020B0603020202020204" pitchFamily="34" charset="0"/>
              </a:rPr>
              <a:t>How </a:t>
            </a:r>
            <a:r>
              <a:rPr lang="en-US" sz="2000" dirty="0">
                <a:latin typeface="Trebuchet MS" panose="020B0603020202020204" pitchFamily="34" charset="0"/>
              </a:rPr>
              <a:t>are you feeling </a:t>
            </a:r>
            <a:r>
              <a:rPr lang="en-US" sz="2000" u="sng" dirty="0">
                <a:latin typeface="Trebuchet MS" panose="020B0603020202020204" pitchFamily="34" charset="0"/>
              </a:rPr>
              <a:t>today</a:t>
            </a:r>
            <a:r>
              <a:rPr lang="en-US" sz="2000" dirty="0">
                <a:latin typeface="Trebuchet MS" panose="020B0603020202020204" pitchFamily="34" charset="0"/>
              </a:rPr>
              <a:t>?</a:t>
            </a:r>
          </a:p>
          <a:p>
            <a:r>
              <a:rPr lang="en-US" sz="2000" b="1" dirty="0" smtClean="0">
                <a:solidFill>
                  <a:srgbClr val="39639D"/>
                </a:solidFill>
                <a:latin typeface="Trebuchet MS" panose="020B0603020202020204" pitchFamily="34" charset="0"/>
              </a:rPr>
              <a:t>Step 3:  </a:t>
            </a:r>
            <a:r>
              <a:rPr lang="en-US" sz="2000" dirty="0" smtClean="0">
                <a:latin typeface="Trebuchet MS" panose="020B0603020202020204" pitchFamily="34" charset="0"/>
              </a:rPr>
              <a:t>If </a:t>
            </a:r>
            <a:r>
              <a:rPr lang="en-US" sz="2000" dirty="0">
                <a:latin typeface="Trebuchet MS" panose="020B0603020202020204" pitchFamily="34" charset="0"/>
              </a:rPr>
              <a:t>you could improve one thing about your health, what would it be</a:t>
            </a:r>
            <a:r>
              <a:rPr lang="en-US" sz="2000" dirty="0" smtClean="0">
                <a:latin typeface="Trebuchet MS" panose="020B0603020202020204" pitchFamily="34" charset="0"/>
              </a:rPr>
              <a:t>?</a:t>
            </a:r>
          </a:p>
          <a:p>
            <a:r>
              <a:rPr lang="en-US" sz="2000" b="1" dirty="0" smtClean="0">
                <a:solidFill>
                  <a:schemeClr val="accent1">
                    <a:lumMod val="75000"/>
                  </a:schemeClr>
                </a:solidFill>
                <a:latin typeface="Trebuchet MS" panose="020B0603020202020204" pitchFamily="34" charset="0"/>
              </a:rPr>
              <a:t>Step 4:</a:t>
            </a:r>
            <a:r>
              <a:rPr lang="en-US" sz="2000" b="1" dirty="0" smtClean="0">
                <a:solidFill>
                  <a:schemeClr val="accent1">
                    <a:lumMod val="50000"/>
                  </a:schemeClr>
                </a:solidFill>
                <a:latin typeface="Trebuchet MS" panose="020B0603020202020204" pitchFamily="34" charset="0"/>
              </a:rPr>
              <a:t> </a:t>
            </a:r>
            <a:r>
              <a:rPr lang="en-US" sz="2000" dirty="0" smtClean="0">
                <a:latin typeface="Trebuchet MS" panose="020B0603020202020204" pitchFamily="34" charset="0"/>
              </a:rPr>
              <a:t>Assist your patient.</a:t>
            </a:r>
            <a:endParaRPr lang="en-US" dirty="0">
              <a:latin typeface="Trebuchet MS" panose="020B0603020202020204" pitchFamily="34" charset="0"/>
            </a:endParaRPr>
          </a:p>
        </p:txBody>
      </p:sp>
    </p:spTree>
    <p:extLst>
      <p:ext uri="{BB962C8B-B14F-4D97-AF65-F5344CB8AC3E}">
        <p14:creationId xmlns:p14="http://schemas.microsoft.com/office/powerpoint/2010/main" val="16399192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idx="1"/>
          </p:nvPr>
        </p:nvSpPr>
        <p:spPr>
          <a:xfrm>
            <a:off x="152400" y="2057400"/>
            <a:ext cx="8839200" cy="4648200"/>
          </a:xfrm>
        </p:spPr>
        <p:txBody>
          <a:bodyPr>
            <a:normAutofit fontScale="85000" lnSpcReduction="20000"/>
          </a:bodyPr>
          <a:lstStyle/>
          <a:p>
            <a:pPr marL="0" indent="0">
              <a:buNone/>
            </a:pPr>
            <a:r>
              <a:rPr lang="en-US" sz="2400" dirty="0" smtClean="0">
                <a:latin typeface="Trebuchet MS" panose="020B0603020202020204" pitchFamily="34" charset="0"/>
              </a:rPr>
              <a:t>EXAMPLES</a:t>
            </a:r>
          </a:p>
          <a:p>
            <a:endParaRPr lang="en-US" sz="1200" dirty="0" smtClean="0">
              <a:latin typeface="Trebuchet MS" panose="020B0603020202020204" pitchFamily="34" charset="0"/>
            </a:endParaRPr>
          </a:p>
          <a:p>
            <a:r>
              <a:rPr lang="en-US" sz="2400" b="1" dirty="0" smtClean="0">
                <a:latin typeface="Trebuchet MS" panose="020B0603020202020204" pitchFamily="34" charset="0"/>
              </a:rPr>
              <a:t>0 </a:t>
            </a:r>
            <a:r>
              <a:rPr lang="en-US" sz="2400" b="1" dirty="0">
                <a:latin typeface="Trebuchet MS" panose="020B0603020202020204" pitchFamily="34" charset="0"/>
              </a:rPr>
              <a:t>– Healthy Dietary </a:t>
            </a:r>
            <a:r>
              <a:rPr lang="en-US" sz="2400" b="1" dirty="0" smtClean="0">
                <a:latin typeface="Trebuchet MS" panose="020B0603020202020204" pitchFamily="34" charset="0"/>
              </a:rPr>
              <a:t>Lifestyle</a:t>
            </a:r>
          </a:p>
          <a:p>
            <a:pPr lvl="1"/>
            <a:r>
              <a:rPr lang="en-US" sz="2000" dirty="0" smtClean="0">
                <a:latin typeface="Trebuchet MS" panose="020B0603020202020204" pitchFamily="34" charset="0"/>
              </a:rPr>
              <a:t>May include education support or adjustments for dietary lifestyle</a:t>
            </a:r>
            <a:endParaRPr lang="en-US" sz="2000" dirty="0">
              <a:latin typeface="Trebuchet MS" panose="020B0603020202020204" pitchFamily="34" charset="0"/>
            </a:endParaRPr>
          </a:p>
          <a:p>
            <a:r>
              <a:rPr lang="en-US" sz="2400" b="1" dirty="0">
                <a:latin typeface="Trebuchet MS" panose="020B0603020202020204" pitchFamily="34" charset="0"/>
              </a:rPr>
              <a:t>1 – Essential Nutrition </a:t>
            </a:r>
            <a:r>
              <a:rPr lang="en-US" sz="2400" b="1" dirty="0" smtClean="0">
                <a:latin typeface="Trebuchet MS" panose="020B0603020202020204" pitchFamily="34" charset="0"/>
              </a:rPr>
              <a:t>Support</a:t>
            </a:r>
          </a:p>
          <a:p>
            <a:pPr lvl="1"/>
            <a:r>
              <a:rPr lang="en-US" sz="2000" dirty="0" smtClean="0">
                <a:latin typeface="Trebuchet MS" panose="020B0603020202020204" pitchFamily="34" charset="0"/>
              </a:rPr>
              <a:t>May include a multivitamin or other essential nutrients</a:t>
            </a:r>
            <a:endParaRPr lang="en-US" sz="2000" dirty="0">
              <a:latin typeface="Trebuchet MS" panose="020B0603020202020204" pitchFamily="34" charset="0"/>
            </a:endParaRPr>
          </a:p>
          <a:p>
            <a:r>
              <a:rPr lang="en-US" sz="2400" b="1" dirty="0">
                <a:latin typeface="Trebuchet MS" panose="020B0603020202020204" pitchFamily="34" charset="0"/>
              </a:rPr>
              <a:t>2 – Optimal Health </a:t>
            </a:r>
            <a:r>
              <a:rPr lang="en-US" sz="2400" b="1" dirty="0" smtClean="0">
                <a:latin typeface="Trebuchet MS" panose="020B0603020202020204" pitchFamily="34" charset="0"/>
              </a:rPr>
              <a:t>Support</a:t>
            </a:r>
          </a:p>
          <a:p>
            <a:pPr lvl="1"/>
            <a:r>
              <a:rPr lang="en-US" sz="2000" dirty="0" smtClean="0">
                <a:latin typeface="Trebuchet MS" panose="020B0603020202020204" pitchFamily="34" charset="0"/>
              </a:rPr>
              <a:t>May include a product kit to help make sure they have a solid foundation for good nutrition.</a:t>
            </a:r>
            <a:endParaRPr lang="en-US" sz="2000" dirty="0">
              <a:latin typeface="Trebuchet MS" panose="020B0603020202020204" pitchFamily="34" charset="0"/>
            </a:endParaRPr>
          </a:p>
          <a:p>
            <a:r>
              <a:rPr lang="en-US" sz="2400" b="1" dirty="0">
                <a:latin typeface="Trebuchet MS" panose="020B0603020202020204" pitchFamily="34" charset="0"/>
              </a:rPr>
              <a:t>3 – </a:t>
            </a:r>
            <a:r>
              <a:rPr lang="en-US" sz="2400" b="1" dirty="0" smtClean="0">
                <a:latin typeface="Trebuchet MS" panose="020B0603020202020204" pitchFamily="34" charset="0"/>
              </a:rPr>
              <a:t>Customised </a:t>
            </a:r>
            <a:r>
              <a:rPr lang="en-US" sz="2400" b="1" dirty="0">
                <a:latin typeface="Trebuchet MS" panose="020B0603020202020204" pitchFamily="34" charset="0"/>
              </a:rPr>
              <a:t>/ Targeted Health </a:t>
            </a:r>
            <a:r>
              <a:rPr lang="en-US" sz="2400" b="1" dirty="0" smtClean="0">
                <a:latin typeface="Trebuchet MS" panose="020B0603020202020204" pitchFamily="34" charset="0"/>
              </a:rPr>
              <a:t>Support</a:t>
            </a:r>
          </a:p>
          <a:p>
            <a:pPr lvl="1"/>
            <a:r>
              <a:rPr lang="en-US" sz="2000" dirty="0" smtClean="0">
                <a:latin typeface="Trebuchet MS" panose="020B0603020202020204" pitchFamily="34" charset="0"/>
              </a:rPr>
              <a:t>This many include a customised regimen to help with what they uniquely need.</a:t>
            </a:r>
            <a:endParaRPr lang="en-US" sz="2000" dirty="0">
              <a:latin typeface="Trebuchet MS" panose="020B0603020202020204" pitchFamily="34" charset="0"/>
            </a:endParaRPr>
          </a:p>
          <a:p>
            <a:r>
              <a:rPr lang="en-US" sz="2400" b="1" dirty="0">
                <a:latin typeface="Trebuchet MS" panose="020B0603020202020204" pitchFamily="34" charset="0"/>
              </a:rPr>
              <a:t>4 – Healthy </a:t>
            </a:r>
            <a:r>
              <a:rPr lang="en-US" sz="2400" b="1" dirty="0" smtClean="0">
                <a:latin typeface="Trebuchet MS" panose="020B0603020202020204" pitchFamily="34" charset="0"/>
              </a:rPr>
              <a:t>Metabolism </a:t>
            </a:r>
            <a:r>
              <a:rPr lang="en-US" sz="2400" b="1" dirty="0">
                <a:latin typeface="Trebuchet MS" panose="020B0603020202020204" pitchFamily="34" charset="0"/>
              </a:rPr>
              <a:t>and Fitness </a:t>
            </a:r>
            <a:endParaRPr lang="en-US" sz="2400" b="1" dirty="0" smtClean="0">
              <a:latin typeface="Trebuchet MS" panose="020B0603020202020204" pitchFamily="34" charset="0"/>
            </a:endParaRPr>
          </a:p>
          <a:p>
            <a:pPr lvl="1"/>
            <a:r>
              <a:rPr lang="en-US" sz="2000" dirty="0" smtClean="0">
                <a:latin typeface="Trebuchet MS" panose="020B0603020202020204" pitchFamily="34" charset="0"/>
              </a:rPr>
              <a:t>This patient may be motivated for fitness and good health.  You can support them with more advanced options.</a:t>
            </a:r>
            <a:endParaRPr lang="en-US" sz="2000" dirty="0">
              <a:latin typeface="Trebuchet MS" panose="020B0603020202020204" pitchFamily="34" charset="0"/>
            </a:endParaRPr>
          </a:p>
          <a:p>
            <a:r>
              <a:rPr lang="en-US" sz="2400" b="1" dirty="0">
                <a:latin typeface="Trebuchet MS" panose="020B0603020202020204" pitchFamily="34" charset="0"/>
              </a:rPr>
              <a:t>5 – Proactive Health S</a:t>
            </a:r>
            <a:r>
              <a:rPr lang="en-US" sz="2400" b="1" dirty="0" smtClean="0">
                <a:latin typeface="Trebuchet MS" panose="020B0603020202020204" pitchFamily="34" charset="0"/>
              </a:rPr>
              <a:t>upport</a:t>
            </a:r>
          </a:p>
          <a:p>
            <a:pPr lvl="1"/>
            <a:r>
              <a:rPr lang="en-US" sz="2000" dirty="0" smtClean="0">
                <a:latin typeface="Trebuchet MS" panose="020B0603020202020204" pitchFamily="34" charset="0"/>
              </a:rPr>
              <a:t>This patient is serious about their wellness and will be interested in advanced solutions.</a:t>
            </a:r>
            <a:endParaRPr lang="en-US" sz="2000" dirty="0">
              <a:latin typeface="Trebuchet MS" panose="020B0603020202020204" pitchFamily="34" charset="0"/>
            </a:endParaRPr>
          </a:p>
          <a:p>
            <a:endParaRPr lang="en-US" sz="2200" dirty="0">
              <a:latin typeface="Trebuchet MS" panose="020B0603020202020204" pitchFamily="34" charset="0"/>
            </a:endParaRPr>
          </a:p>
        </p:txBody>
      </p:sp>
      <p:sp>
        <p:nvSpPr>
          <p:cNvPr id="195588" name="Rectangle 4"/>
          <p:cNvSpPr>
            <a:spLocks noChangeArrowheads="1"/>
          </p:cNvSpPr>
          <p:nvPr/>
        </p:nvSpPr>
        <p:spPr bwMode="auto">
          <a:xfrm>
            <a:off x="0" y="1066800"/>
            <a:ext cx="9144000" cy="990600"/>
          </a:xfrm>
          <a:prstGeom prst="rect">
            <a:avLst/>
          </a:prstGeom>
          <a:noFill/>
          <a:ln w="9525">
            <a:noFill/>
            <a:miter lim="800000"/>
            <a:headEnd/>
            <a:tailEnd/>
          </a:ln>
          <a:effectLst/>
        </p:spPr>
        <p:txBody>
          <a:bodyPr/>
          <a:lstStyle/>
          <a:p>
            <a:pPr marL="342900" indent="-342900" algn="ctr">
              <a:spcBef>
                <a:spcPct val="20000"/>
              </a:spcBef>
            </a:pPr>
            <a:r>
              <a:rPr lang="en-US" sz="2400" b="1" dirty="0" smtClean="0">
                <a:latin typeface="Trebuchet MS" panose="020B0603020202020204" pitchFamily="34" charset="0"/>
              </a:rPr>
              <a:t>-5   -4    -3   -2    -1     0    </a:t>
            </a:r>
            <a:r>
              <a:rPr lang="en-US" sz="2400" b="1" dirty="0">
                <a:latin typeface="Trebuchet MS" panose="020B0603020202020204" pitchFamily="34" charset="0"/>
              </a:rPr>
              <a:t>+1    +2    +3    +4    +5</a:t>
            </a:r>
          </a:p>
        </p:txBody>
      </p:sp>
      <p:sp>
        <p:nvSpPr>
          <p:cNvPr id="5" name="Rectangle 3"/>
          <p:cNvSpPr txBox="1">
            <a:spLocks noChangeArrowheads="1"/>
          </p:cNvSpPr>
          <p:nvPr/>
        </p:nvSpPr>
        <p:spPr>
          <a:xfrm>
            <a:off x="304800" y="1524000"/>
            <a:ext cx="3581400" cy="474517"/>
          </a:xfrm>
          <a:prstGeom prst="rect">
            <a:avLst/>
          </a:prstGeom>
          <a:solidFill>
            <a:srgbClr val="FFC000"/>
          </a:solidFill>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r>
              <a:rPr lang="en-US" sz="2200" dirty="0" smtClean="0">
                <a:latin typeface="Trebuchet MS" panose="020B0603020202020204" pitchFamily="34" charset="0"/>
              </a:rPr>
              <a:t>Focus On Critical Care</a:t>
            </a:r>
            <a:endParaRPr lang="en-US" sz="2200" dirty="0">
              <a:latin typeface="Trebuchet MS" panose="020B0603020202020204" pitchFamily="34" charset="0"/>
            </a:endParaRPr>
          </a:p>
        </p:txBody>
      </p:sp>
      <p:sp>
        <p:nvSpPr>
          <p:cNvPr id="6" name="Rectangle 3"/>
          <p:cNvSpPr txBox="1">
            <a:spLocks noChangeArrowheads="1"/>
          </p:cNvSpPr>
          <p:nvPr/>
        </p:nvSpPr>
        <p:spPr>
          <a:xfrm>
            <a:off x="4876800" y="1524000"/>
            <a:ext cx="3581400" cy="474517"/>
          </a:xfrm>
          <a:prstGeom prst="rect">
            <a:avLst/>
          </a:prstGeom>
          <a:solidFill>
            <a:srgbClr val="92D050"/>
          </a:solidFill>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r>
              <a:rPr lang="en-US" sz="2200" dirty="0" smtClean="0">
                <a:latin typeface="Trebuchet MS" panose="020B0603020202020204" pitchFamily="34" charset="0"/>
              </a:rPr>
              <a:t>Wellness Care</a:t>
            </a:r>
            <a:endParaRPr lang="en-US" sz="2200" dirty="0">
              <a:latin typeface="Trebuchet MS" panose="020B0603020202020204" pitchFamily="34" charset="0"/>
            </a:endParaRPr>
          </a:p>
        </p:txBody>
      </p:sp>
      <p:sp>
        <p:nvSpPr>
          <p:cNvPr id="8" name="Rectangle 2"/>
          <p:cNvSpPr>
            <a:spLocks noGrp="1" noChangeArrowheads="1"/>
          </p:cNvSpPr>
          <p:nvPr>
            <p:ph type="title"/>
          </p:nvPr>
        </p:nvSpPr>
        <p:spPr>
          <a:xfrm>
            <a:off x="381000" y="228600"/>
            <a:ext cx="8382000" cy="838200"/>
          </a:xfrm>
        </p:spPr>
        <p:txBody>
          <a:bodyPr>
            <a:normAutofit/>
          </a:bodyPr>
          <a:lstStyle/>
          <a:p>
            <a:r>
              <a:rPr lang="en-US" sz="4000" dirty="0" smtClean="0">
                <a:solidFill>
                  <a:srgbClr val="39639D"/>
                </a:solidFill>
                <a:latin typeface="Trebuchet MS" panose="020B0603020202020204" pitchFamily="34" charset="0"/>
              </a:rPr>
              <a:t>THEME : Wellness Planning</a:t>
            </a:r>
            <a:endParaRPr lang="en-US" sz="4000" dirty="0">
              <a:solidFill>
                <a:srgbClr val="39639D"/>
              </a:solidFill>
              <a:latin typeface="Trebuchet MS" panose="020B0603020202020204" pitchFamily="34" charset="0"/>
            </a:endParaRPr>
          </a:p>
        </p:txBody>
      </p:sp>
    </p:spTree>
    <p:extLst>
      <p:ext uri="{BB962C8B-B14F-4D97-AF65-F5344CB8AC3E}">
        <p14:creationId xmlns:p14="http://schemas.microsoft.com/office/powerpoint/2010/main" val="8214584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5587">
                                            <p:txEl>
                                              <p:pRg st="2" end="2"/>
                                            </p:txEl>
                                          </p:spTgt>
                                        </p:tgtEl>
                                        <p:attrNameLst>
                                          <p:attrName>style.visibility</p:attrName>
                                        </p:attrNameLst>
                                      </p:cBhvr>
                                      <p:to>
                                        <p:strVal val="visible"/>
                                      </p:to>
                                    </p:set>
                                    <p:anim calcmode="lin" valueType="num">
                                      <p:cBhvr additive="base">
                                        <p:cTn id="7" dur="500" fill="hold"/>
                                        <p:tgtEl>
                                          <p:spTgt spid="1955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558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5587">
                                            <p:txEl>
                                              <p:pRg st="3" end="3"/>
                                            </p:txEl>
                                          </p:spTgt>
                                        </p:tgtEl>
                                        <p:attrNameLst>
                                          <p:attrName>style.visibility</p:attrName>
                                        </p:attrNameLst>
                                      </p:cBhvr>
                                      <p:to>
                                        <p:strVal val="visible"/>
                                      </p:to>
                                    </p:set>
                                    <p:anim calcmode="lin" valueType="num">
                                      <p:cBhvr additive="base">
                                        <p:cTn id="11" dur="500" fill="hold"/>
                                        <p:tgtEl>
                                          <p:spTgt spid="19558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5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5587">
                                            <p:txEl>
                                              <p:pRg st="4" end="4"/>
                                            </p:txEl>
                                          </p:spTgt>
                                        </p:tgtEl>
                                        <p:attrNameLst>
                                          <p:attrName>style.visibility</p:attrName>
                                        </p:attrNameLst>
                                      </p:cBhvr>
                                      <p:to>
                                        <p:strVal val="visible"/>
                                      </p:to>
                                    </p:set>
                                    <p:anim calcmode="lin" valueType="num">
                                      <p:cBhvr additive="base">
                                        <p:cTn id="17" dur="500" fill="hold"/>
                                        <p:tgtEl>
                                          <p:spTgt spid="19558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558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5587">
                                            <p:txEl>
                                              <p:pRg st="5" end="5"/>
                                            </p:txEl>
                                          </p:spTgt>
                                        </p:tgtEl>
                                        <p:attrNameLst>
                                          <p:attrName>style.visibility</p:attrName>
                                        </p:attrNameLst>
                                      </p:cBhvr>
                                      <p:to>
                                        <p:strVal val="visible"/>
                                      </p:to>
                                    </p:set>
                                    <p:anim calcmode="lin" valueType="num">
                                      <p:cBhvr additive="base">
                                        <p:cTn id="21" dur="500" fill="hold"/>
                                        <p:tgtEl>
                                          <p:spTgt spid="195587">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55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5587">
                                            <p:txEl>
                                              <p:pRg st="6" end="6"/>
                                            </p:txEl>
                                          </p:spTgt>
                                        </p:tgtEl>
                                        <p:attrNameLst>
                                          <p:attrName>style.visibility</p:attrName>
                                        </p:attrNameLst>
                                      </p:cBhvr>
                                      <p:to>
                                        <p:strVal val="visible"/>
                                      </p:to>
                                    </p:set>
                                    <p:anim calcmode="lin" valueType="num">
                                      <p:cBhvr additive="base">
                                        <p:cTn id="27" dur="500" fill="hold"/>
                                        <p:tgtEl>
                                          <p:spTgt spid="19558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5587">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5587">
                                            <p:txEl>
                                              <p:pRg st="7" end="7"/>
                                            </p:txEl>
                                          </p:spTgt>
                                        </p:tgtEl>
                                        <p:attrNameLst>
                                          <p:attrName>style.visibility</p:attrName>
                                        </p:attrNameLst>
                                      </p:cBhvr>
                                      <p:to>
                                        <p:strVal val="visible"/>
                                      </p:to>
                                    </p:set>
                                    <p:anim calcmode="lin" valueType="num">
                                      <p:cBhvr additive="base">
                                        <p:cTn id="31" dur="500" fill="hold"/>
                                        <p:tgtEl>
                                          <p:spTgt spid="19558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55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5587">
                                            <p:txEl>
                                              <p:pRg st="8" end="8"/>
                                            </p:txEl>
                                          </p:spTgt>
                                        </p:tgtEl>
                                        <p:attrNameLst>
                                          <p:attrName>style.visibility</p:attrName>
                                        </p:attrNameLst>
                                      </p:cBhvr>
                                      <p:to>
                                        <p:strVal val="visible"/>
                                      </p:to>
                                    </p:set>
                                    <p:anim calcmode="lin" valueType="num">
                                      <p:cBhvr additive="base">
                                        <p:cTn id="37" dur="500" fill="hold"/>
                                        <p:tgtEl>
                                          <p:spTgt spid="1955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5587">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5587">
                                            <p:txEl>
                                              <p:pRg st="9" end="9"/>
                                            </p:txEl>
                                          </p:spTgt>
                                        </p:tgtEl>
                                        <p:attrNameLst>
                                          <p:attrName>style.visibility</p:attrName>
                                        </p:attrNameLst>
                                      </p:cBhvr>
                                      <p:to>
                                        <p:strVal val="visible"/>
                                      </p:to>
                                    </p:set>
                                    <p:anim calcmode="lin" valueType="num">
                                      <p:cBhvr additive="base">
                                        <p:cTn id="41" dur="500" fill="hold"/>
                                        <p:tgtEl>
                                          <p:spTgt spid="195587">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558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5587">
                                            <p:txEl>
                                              <p:pRg st="10" end="10"/>
                                            </p:txEl>
                                          </p:spTgt>
                                        </p:tgtEl>
                                        <p:attrNameLst>
                                          <p:attrName>style.visibility</p:attrName>
                                        </p:attrNameLst>
                                      </p:cBhvr>
                                      <p:to>
                                        <p:strVal val="visible"/>
                                      </p:to>
                                    </p:set>
                                    <p:anim calcmode="lin" valueType="num">
                                      <p:cBhvr additive="base">
                                        <p:cTn id="47" dur="500" fill="hold"/>
                                        <p:tgtEl>
                                          <p:spTgt spid="195587">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5587">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5587">
                                            <p:txEl>
                                              <p:pRg st="11" end="11"/>
                                            </p:txEl>
                                          </p:spTgt>
                                        </p:tgtEl>
                                        <p:attrNameLst>
                                          <p:attrName>style.visibility</p:attrName>
                                        </p:attrNameLst>
                                      </p:cBhvr>
                                      <p:to>
                                        <p:strVal val="visible"/>
                                      </p:to>
                                    </p:set>
                                    <p:anim calcmode="lin" valueType="num">
                                      <p:cBhvr additive="base">
                                        <p:cTn id="51" dur="500" fill="hold"/>
                                        <p:tgtEl>
                                          <p:spTgt spid="195587">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9558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5587">
                                            <p:txEl>
                                              <p:pRg st="12" end="12"/>
                                            </p:txEl>
                                          </p:spTgt>
                                        </p:tgtEl>
                                        <p:attrNameLst>
                                          <p:attrName>style.visibility</p:attrName>
                                        </p:attrNameLst>
                                      </p:cBhvr>
                                      <p:to>
                                        <p:strVal val="visible"/>
                                      </p:to>
                                    </p:set>
                                    <p:anim calcmode="lin" valueType="num">
                                      <p:cBhvr additive="base">
                                        <p:cTn id="57" dur="500" fill="hold"/>
                                        <p:tgtEl>
                                          <p:spTgt spid="195587">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95587">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95587">
                                            <p:txEl>
                                              <p:pRg st="13" end="13"/>
                                            </p:txEl>
                                          </p:spTgt>
                                        </p:tgtEl>
                                        <p:attrNameLst>
                                          <p:attrName>style.visibility</p:attrName>
                                        </p:attrNameLst>
                                      </p:cBhvr>
                                      <p:to>
                                        <p:strVal val="visible"/>
                                      </p:to>
                                    </p:set>
                                    <p:anim calcmode="lin" valueType="num">
                                      <p:cBhvr additive="base">
                                        <p:cTn id="61" dur="500" fill="hold"/>
                                        <p:tgtEl>
                                          <p:spTgt spid="195587">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558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382000" cy="762000"/>
          </a:xfrm>
          <a:effectLst/>
        </p:spPr>
        <p:txBody>
          <a:bodyPr>
            <a:normAutofit fontScale="90000"/>
          </a:bodyPr>
          <a:lstStyle/>
          <a:p>
            <a:pPr algn="l"/>
            <a:r>
              <a:rPr lang="en-US" sz="3600" b="0" dirty="0" smtClean="0">
                <a:solidFill>
                  <a:srgbClr val="39639D"/>
                </a:solidFill>
                <a:latin typeface="Trebuchet MS" panose="020B0603020202020204" pitchFamily="34" charset="0"/>
                <a:cs typeface="Futura Book"/>
              </a:rPr>
              <a:t>Two Forms of Income:  Profit &amp; Commission</a:t>
            </a:r>
            <a:r>
              <a:rPr lang="en-US" b="0" dirty="0" smtClean="0">
                <a:solidFill>
                  <a:srgbClr val="39639D"/>
                </a:solidFill>
                <a:latin typeface="Trebuchet MS" panose="020B0603020202020204" pitchFamily="34" charset="0"/>
                <a:cs typeface="Futura Book"/>
              </a:rPr>
              <a:t>  </a:t>
            </a:r>
            <a:endParaRPr lang="en-US" b="0" dirty="0">
              <a:solidFill>
                <a:srgbClr val="39639D"/>
              </a:solidFill>
              <a:latin typeface="Trebuchet MS" panose="020B0603020202020204" pitchFamily="34" charset="0"/>
              <a:cs typeface="Futura Book"/>
            </a:endParaRPr>
          </a:p>
        </p:txBody>
      </p:sp>
      <p:sp>
        <p:nvSpPr>
          <p:cNvPr id="2" name="Content Placeholder 1"/>
          <p:cNvSpPr>
            <a:spLocks noGrp="1"/>
          </p:cNvSpPr>
          <p:nvPr>
            <p:ph idx="1"/>
          </p:nvPr>
        </p:nvSpPr>
        <p:spPr>
          <a:xfrm>
            <a:off x="228600" y="1219200"/>
            <a:ext cx="8610600" cy="5105400"/>
          </a:xfrm>
        </p:spPr>
        <p:txBody>
          <a:bodyPr>
            <a:normAutofit/>
          </a:bodyPr>
          <a:lstStyle/>
          <a:p>
            <a:r>
              <a:rPr lang="en-US" sz="2400" b="1" dirty="0" smtClean="0">
                <a:latin typeface="Trebuchet MS" panose="020B0603020202020204" pitchFamily="34" charset="0"/>
              </a:rPr>
              <a:t>Why does our compensation plan produce powerful results in healthcare?</a:t>
            </a:r>
          </a:p>
          <a:p>
            <a:pPr lvl="1"/>
            <a:r>
              <a:rPr lang="en-US" sz="2000" dirty="0" smtClean="0">
                <a:latin typeface="Trebuchet MS" panose="020B0603020202020204" pitchFamily="34" charset="0"/>
              </a:rPr>
              <a:t>It promotes teamwork among multiple Health Professionals </a:t>
            </a:r>
            <a:br>
              <a:rPr lang="en-US" sz="2000" dirty="0" smtClean="0">
                <a:latin typeface="Trebuchet MS" panose="020B0603020202020204" pitchFamily="34" charset="0"/>
              </a:rPr>
            </a:br>
            <a:r>
              <a:rPr lang="en-US" sz="2000" dirty="0" smtClean="0">
                <a:latin typeface="Trebuchet MS" panose="020B0603020202020204" pitchFamily="34" charset="0"/>
              </a:rPr>
              <a:t>or disciplines.</a:t>
            </a:r>
          </a:p>
          <a:p>
            <a:pPr lvl="1"/>
            <a:r>
              <a:rPr lang="en-US" sz="2000" dirty="0" smtClean="0">
                <a:latin typeface="Trebuchet MS" panose="020B0603020202020204" pitchFamily="34" charset="0"/>
              </a:rPr>
              <a:t>It provides a solution for staff incentives at no expense to the Health Professional.</a:t>
            </a:r>
          </a:p>
          <a:p>
            <a:pPr lvl="1"/>
            <a:r>
              <a:rPr lang="en-US" sz="2000" dirty="0" smtClean="0">
                <a:latin typeface="Trebuchet MS" panose="020B0603020202020204" pitchFamily="34" charset="0"/>
              </a:rPr>
              <a:t>It operates as a business to provide a true, ongoing income stream that can be leveraged for retirement.</a:t>
            </a:r>
          </a:p>
          <a:p>
            <a:pPr lvl="1"/>
            <a:r>
              <a:rPr lang="en-US" sz="2000" dirty="0" smtClean="0">
                <a:latin typeface="Trebuchet MS" panose="020B0603020202020204" pitchFamily="34" charset="0"/>
              </a:rPr>
              <a:t>It helps to build a solid referral network in support of new patient generation.</a:t>
            </a:r>
          </a:p>
          <a:p>
            <a:pPr lvl="1"/>
            <a:endParaRPr lang="en-US" sz="2000" dirty="0">
              <a:latin typeface="Trebuchet MS" panose="020B0603020202020204" pitchFamily="34" charset="0"/>
            </a:endParaRPr>
          </a:p>
          <a:p>
            <a:r>
              <a:rPr lang="en-US" sz="2400" b="1" dirty="0" smtClean="0">
                <a:latin typeface="Trebuchet MS" panose="020B0603020202020204" pitchFamily="34" charset="0"/>
              </a:rPr>
              <a:t>Market Australia offers you two forms of income:</a:t>
            </a:r>
          </a:p>
          <a:p>
            <a:pPr lvl="1"/>
            <a:r>
              <a:rPr lang="en-US" sz="2000" dirty="0" smtClean="0">
                <a:latin typeface="Trebuchet MS" panose="020B0603020202020204" pitchFamily="34" charset="0"/>
              </a:rPr>
              <a:t>Retail Profit</a:t>
            </a:r>
          </a:p>
          <a:p>
            <a:pPr lvl="1"/>
            <a:r>
              <a:rPr lang="en-US" sz="2000" dirty="0" smtClean="0">
                <a:latin typeface="Trebuchet MS" panose="020B0603020202020204" pitchFamily="34" charset="0"/>
              </a:rPr>
              <a:t>Ongoing Commissions</a:t>
            </a:r>
          </a:p>
          <a:p>
            <a:endParaRPr lang="en-US" sz="2400" dirty="0" smtClean="0">
              <a:latin typeface="Trebuchet MS" panose="020B0603020202020204"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solidFill>
                  <a:srgbClr val="39639D"/>
                </a:solidFill>
                <a:latin typeface="Trebuchet MS" panose="020B0603020202020204" pitchFamily="34" charset="0"/>
              </a:rPr>
              <a:t>Two Forms Of Income</a:t>
            </a:r>
            <a:endParaRPr lang="en-US" sz="4000" dirty="0">
              <a:solidFill>
                <a:srgbClr val="39639D"/>
              </a:solidFill>
              <a:latin typeface="Trebuchet MS" panose="020B0603020202020204" pitchFamily="34" charset="0"/>
            </a:endParaRPr>
          </a:p>
        </p:txBody>
      </p:sp>
      <p:sp>
        <p:nvSpPr>
          <p:cNvPr id="3" name="Content Placeholder 2"/>
          <p:cNvSpPr>
            <a:spLocks noGrp="1"/>
          </p:cNvSpPr>
          <p:nvPr>
            <p:ph idx="1"/>
          </p:nvPr>
        </p:nvSpPr>
        <p:spPr>
          <a:xfrm>
            <a:off x="457200" y="1371600"/>
            <a:ext cx="8229600" cy="4572000"/>
          </a:xfrm>
        </p:spPr>
        <p:txBody>
          <a:bodyPr>
            <a:noAutofit/>
          </a:bodyPr>
          <a:lstStyle/>
          <a:p>
            <a:r>
              <a:rPr lang="en-US" sz="2400" dirty="0" smtClean="0">
                <a:latin typeface="Trebuchet MS" panose="020B0603020202020204" pitchFamily="34" charset="0"/>
              </a:rPr>
              <a:t>The first form of income is retail profit. You can receive profit from products moved through your practice or online through your web site.</a:t>
            </a:r>
          </a:p>
          <a:p>
            <a:pPr marL="0" indent="0">
              <a:buNone/>
            </a:pPr>
            <a:endParaRPr lang="en-US" sz="2400" dirty="0" smtClean="0">
              <a:latin typeface="Trebuchet MS" panose="020B0603020202020204" pitchFamily="34" charset="0"/>
            </a:endParaRPr>
          </a:p>
          <a:p>
            <a:r>
              <a:rPr lang="en-US" sz="2400" dirty="0" smtClean="0">
                <a:latin typeface="Trebuchet MS" panose="020B0603020202020204" pitchFamily="34" charset="0"/>
              </a:rPr>
              <a:t>The second form of income is Business Volume Commissions (BV).</a:t>
            </a:r>
          </a:p>
          <a:p>
            <a:pPr marL="0" indent="0">
              <a:buNone/>
            </a:pPr>
            <a:endParaRPr lang="en-US" sz="2400" dirty="0" smtClean="0">
              <a:latin typeface="Trebuchet MS" panose="020B0603020202020204" pitchFamily="34" charset="0"/>
            </a:endParaRPr>
          </a:p>
          <a:p>
            <a:r>
              <a:rPr lang="en-US" sz="2400" dirty="0" smtClean="0">
                <a:latin typeface="Trebuchet MS" panose="020B0603020202020204" pitchFamily="34" charset="0"/>
              </a:rPr>
              <a:t>For Success:  Help patients maintain an ongoing wellness program and calculate your profits based on the number of patients “maintaining </a:t>
            </a:r>
            <a:r>
              <a:rPr lang="en-US" sz="2400" dirty="0">
                <a:latin typeface="Trebuchet MS" panose="020B0603020202020204" pitchFamily="34" charset="0"/>
              </a:rPr>
              <a:t>a</a:t>
            </a:r>
            <a:r>
              <a:rPr lang="en-US" sz="2400" dirty="0" smtClean="0">
                <a:latin typeface="Trebuchet MS" panose="020B0603020202020204" pitchFamily="34" charset="0"/>
              </a:rPr>
              <a:t> monthly reorder of a product.”</a:t>
            </a:r>
            <a:endParaRPr lang="en-US" sz="2400" dirty="0">
              <a:latin typeface="Trebuchet MS" panose="020B0603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edge.shop.com/ccimg.shop.com/240000/245700/245744/products/alt_2286756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90" t="3146" r="13333" b="5122"/>
          <a:stretch/>
        </p:blipFill>
        <p:spPr bwMode="auto">
          <a:xfrm>
            <a:off x="7677016" y="1295400"/>
            <a:ext cx="1349922" cy="17373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lucosatrin&amp;reg; Bone &amp; Joint Health"/>
          <p:cNvPicPr>
            <a:picLocks noChangeAspect="1" noChangeArrowheads="1"/>
          </p:cNvPicPr>
          <p:nvPr/>
        </p:nvPicPr>
        <p:blipFill rotWithShape="1">
          <a:blip r:embed="rId4">
            <a:extLst>
              <a:ext uri="{28A0092B-C50C-407E-A947-70E740481C1C}">
                <a14:useLocalDpi xmlns:a14="http://schemas.microsoft.com/office/drawing/2010/main" val="0"/>
              </a:ext>
            </a:extLst>
          </a:blip>
          <a:srcRect l="20572" r="19412"/>
          <a:stretch/>
        </p:blipFill>
        <p:spPr bwMode="auto">
          <a:xfrm>
            <a:off x="6972300" y="1097280"/>
            <a:ext cx="713425" cy="11887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152400"/>
            <a:ext cx="8229600" cy="1143000"/>
          </a:xfrm>
        </p:spPr>
        <p:txBody>
          <a:bodyPr/>
          <a:lstStyle/>
          <a:p>
            <a:r>
              <a:rPr lang="en-US" dirty="0" smtClean="0">
                <a:solidFill>
                  <a:srgbClr val="39639D"/>
                </a:solidFill>
              </a:rPr>
              <a:t>Two Forms Of Income</a:t>
            </a:r>
            <a:endParaRPr lang="en-US" dirty="0">
              <a:solidFill>
                <a:srgbClr val="39639D"/>
              </a:solidFill>
            </a:endParaRPr>
          </a:p>
        </p:txBody>
      </p:sp>
      <p:sp>
        <p:nvSpPr>
          <p:cNvPr id="4" name="TextBox 3"/>
          <p:cNvSpPr txBox="1"/>
          <p:nvPr/>
        </p:nvSpPr>
        <p:spPr>
          <a:xfrm>
            <a:off x="4953000" y="4438471"/>
            <a:ext cx="4038600" cy="1200329"/>
          </a:xfrm>
          <a:prstGeom prst="rect">
            <a:avLst/>
          </a:prstGeom>
          <a:noFill/>
        </p:spPr>
        <p:txBody>
          <a:bodyPr wrap="square" rtlCol="0">
            <a:spAutoFit/>
          </a:bodyPr>
          <a:lstStyle/>
          <a:p>
            <a:r>
              <a:rPr lang="en-US" u="sng" dirty="0" smtClean="0">
                <a:solidFill>
                  <a:prstClr val="black"/>
                </a:solidFill>
                <a:latin typeface="Trebuchet MS" panose="020B0603020202020204" pitchFamily="34" charset="0"/>
              </a:rPr>
              <a:t>Commissions</a:t>
            </a:r>
          </a:p>
          <a:p>
            <a:r>
              <a:rPr lang="en-US" dirty="0" smtClean="0">
                <a:solidFill>
                  <a:prstClr val="black"/>
                </a:solidFill>
                <a:latin typeface="Trebuchet MS" panose="020B0603020202020204" pitchFamily="34" charset="0"/>
              </a:rPr>
              <a:t>BV: 60 x </a:t>
            </a:r>
            <a:r>
              <a:rPr lang="en-US" dirty="0" smtClean="0">
                <a:solidFill>
                  <a:srgbClr val="FF0000"/>
                </a:solidFill>
                <a:latin typeface="Trebuchet MS" panose="020B0603020202020204" pitchFamily="34" charset="0"/>
              </a:rPr>
              <a:t>500</a:t>
            </a:r>
            <a:r>
              <a:rPr lang="en-US" dirty="0" smtClean="0">
                <a:solidFill>
                  <a:prstClr val="black"/>
                </a:solidFill>
                <a:latin typeface="Trebuchet MS" panose="020B0603020202020204" pitchFamily="34" charset="0"/>
              </a:rPr>
              <a:t> = 30,000 BV Monthly  Approx: $5,000 Monthly</a:t>
            </a:r>
          </a:p>
          <a:p>
            <a:r>
              <a:rPr lang="en-US" dirty="0" smtClean="0">
                <a:solidFill>
                  <a:prstClr val="black"/>
                </a:solidFill>
                <a:latin typeface="Trebuchet MS" panose="020B0603020202020204" pitchFamily="34" charset="0"/>
              </a:rPr>
              <a:t>Approx: $60,000 Annually</a:t>
            </a:r>
          </a:p>
        </p:txBody>
      </p:sp>
      <p:grpSp>
        <p:nvGrpSpPr>
          <p:cNvPr id="5" name="Group 4"/>
          <p:cNvGrpSpPr/>
          <p:nvPr/>
        </p:nvGrpSpPr>
        <p:grpSpPr>
          <a:xfrm>
            <a:off x="152399" y="4419602"/>
            <a:ext cx="4572001" cy="1488405"/>
            <a:chOff x="-1" y="5410200"/>
            <a:chExt cx="5105401" cy="1098121"/>
          </a:xfrm>
        </p:grpSpPr>
        <p:sp>
          <p:nvSpPr>
            <p:cNvPr id="6" name="TextBox 5"/>
            <p:cNvSpPr txBox="1"/>
            <p:nvPr/>
          </p:nvSpPr>
          <p:spPr>
            <a:xfrm>
              <a:off x="-1" y="5715000"/>
              <a:ext cx="3408403" cy="369332"/>
            </a:xfrm>
            <a:prstGeom prst="rect">
              <a:avLst/>
            </a:prstGeom>
            <a:noFill/>
          </p:spPr>
          <p:txBody>
            <a:bodyPr wrap="square" rtlCol="0">
              <a:spAutoFit/>
            </a:bodyPr>
            <a:lstStyle/>
            <a:p>
              <a:r>
                <a:rPr lang="en-US" dirty="0" smtClean="0">
                  <a:solidFill>
                    <a:prstClr val="black"/>
                  </a:solidFill>
                  <a:latin typeface="Trebuchet MS" panose="020B0603020202020204" pitchFamily="34" charset="0"/>
                </a:rPr>
                <a:t>Distributor Cost:  $114.65            </a:t>
              </a:r>
              <a:endParaRPr lang="en-US" dirty="0">
                <a:solidFill>
                  <a:prstClr val="black"/>
                </a:solidFill>
                <a:latin typeface="Trebuchet MS" panose="020B0603020202020204" pitchFamily="34" charset="0"/>
              </a:endParaRPr>
            </a:p>
          </p:txBody>
        </p:sp>
        <p:sp>
          <p:nvSpPr>
            <p:cNvPr id="7" name="TextBox 6"/>
            <p:cNvSpPr txBox="1"/>
            <p:nvPr/>
          </p:nvSpPr>
          <p:spPr>
            <a:xfrm>
              <a:off x="0" y="5410200"/>
              <a:ext cx="3999230" cy="369332"/>
            </a:xfrm>
            <a:prstGeom prst="rect">
              <a:avLst/>
            </a:prstGeom>
            <a:noFill/>
          </p:spPr>
          <p:txBody>
            <a:bodyPr wrap="square" rtlCol="0">
              <a:spAutoFit/>
            </a:bodyPr>
            <a:lstStyle/>
            <a:p>
              <a:r>
                <a:rPr lang="en-US" dirty="0" smtClean="0">
                  <a:solidFill>
                    <a:prstClr val="black"/>
                  </a:solidFill>
                  <a:latin typeface="Trebuchet MS" panose="020B0603020202020204" pitchFamily="34" charset="0"/>
                </a:rPr>
                <a:t>Suggested Retail:	$155.85</a:t>
              </a:r>
              <a:endParaRPr lang="en-US" dirty="0">
                <a:solidFill>
                  <a:prstClr val="black"/>
                </a:solidFill>
                <a:latin typeface="Trebuchet MS" panose="020B0603020202020204" pitchFamily="34" charset="0"/>
              </a:endParaRPr>
            </a:p>
          </p:txBody>
        </p:sp>
        <p:sp>
          <p:nvSpPr>
            <p:cNvPr id="8" name="TextBox 7"/>
            <p:cNvSpPr txBox="1"/>
            <p:nvPr/>
          </p:nvSpPr>
          <p:spPr>
            <a:xfrm>
              <a:off x="0" y="6031468"/>
              <a:ext cx="5105400" cy="476853"/>
            </a:xfrm>
            <a:prstGeom prst="rect">
              <a:avLst/>
            </a:prstGeom>
            <a:noFill/>
          </p:spPr>
          <p:txBody>
            <a:bodyPr wrap="square" rtlCol="0">
              <a:spAutoFit/>
            </a:bodyPr>
            <a:lstStyle/>
            <a:p>
              <a:r>
                <a:rPr lang="en-US" dirty="0" smtClean="0">
                  <a:solidFill>
                    <a:prstClr val="black"/>
                  </a:solidFill>
                  <a:latin typeface="Trebuchet MS" panose="020B0603020202020204" pitchFamily="34" charset="0"/>
                </a:rPr>
                <a:t>Net Profit: $41.20 x </a:t>
              </a:r>
              <a:r>
                <a:rPr lang="en-US" dirty="0" smtClean="0">
                  <a:solidFill>
                    <a:srgbClr val="FF0000"/>
                  </a:solidFill>
                  <a:latin typeface="Trebuchet MS" panose="020B0603020202020204" pitchFamily="34" charset="0"/>
                </a:rPr>
                <a:t>500</a:t>
              </a:r>
              <a:r>
                <a:rPr lang="en-US" dirty="0" smtClean="0">
                  <a:solidFill>
                    <a:prstClr val="black"/>
                  </a:solidFill>
                  <a:latin typeface="Trebuchet MS" panose="020B0603020202020204" pitchFamily="34" charset="0"/>
                </a:rPr>
                <a:t> = </a:t>
              </a:r>
              <a:r>
                <a:rPr lang="en-US" dirty="0" smtClean="0">
                  <a:solidFill>
                    <a:srgbClr val="00B050"/>
                  </a:solidFill>
                  <a:latin typeface="Trebuchet MS" panose="020B0603020202020204" pitchFamily="34" charset="0"/>
                </a:rPr>
                <a:t>$20,600 </a:t>
              </a:r>
              <a:r>
                <a:rPr lang="en-US" sz="1600" dirty="0" smtClean="0">
                  <a:solidFill>
                    <a:prstClr val="black"/>
                  </a:solidFill>
                  <a:latin typeface="Trebuchet MS" panose="020B0603020202020204" pitchFamily="34" charset="0"/>
                </a:rPr>
                <a:t>Monthly </a:t>
              </a:r>
              <a:r>
                <a:rPr lang="en-US" dirty="0" smtClean="0">
                  <a:solidFill>
                    <a:prstClr val="black"/>
                  </a:solidFill>
                  <a:latin typeface="Trebuchet MS" panose="020B0603020202020204" pitchFamily="34" charset="0"/>
                </a:rPr>
                <a:t>Gross Annual Profit - $247,200</a:t>
              </a:r>
              <a:endParaRPr lang="en-US" sz="2000" dirty="0">
                <a:solidFill>
                  <a:prstClr val="black"/>
                </a:solidFill>
                <a:latin typeface="Trebuchet MS" panose="020B0603020202020204" pitchFamily="34" charset="0"/>
              </a:endParaRPr>
            </a:p>
          </p:txBody>
        </p:sp>
      </p:grpSp>
      <p:sp>
        <p:nvSpPr>
          <p:cNvPr id="10" name="Title 2"/>
          <p:cNvSpPr txBox="1">
            <a:spLocks/>
          </p:cNvSpPr>
          <p:nvPr/>
        </p:nvSpPr>
        <p:spPr>
          <a:xfrm>
            <a:off x="685800" y="3676471"/>
            <a:ext cx="3124200" cy="762000"/>
          </a:xfrm>
          <a:prstGeom prst="rect">
            <a:avLst/>
          </a:prstGeom>
          <a:effectLst/>
        </p:spPr>
        <p:txBody>
          <a:bodyPr vert="horz" lIns="91440" tIns="45720" rIns="91440" bIns="45720" rtlCol="0" anchor="ctr">
            <a:normAutofit fontScale="90000"/>
          </a:bodyPr>
          <a:lstStyle/>
          <a:p>
            <a:pPr algn="ctr">
              <a:spcBef>
                <a:spcPct val="0"/>
              </a:spcBef>
              <a:defRPr/>
            </a:pPr>
            <a:r>
              <a:rPr lang="en-US" sz="2800" u="sng" dirty="0" smtClean="0">
                <a:solidFill>
                  <a:srgbClr val="39639D"/>
                </a:solidFill>
                <a:latin typeface="Trebuchet MS" panose="020B0603020202020204" pitchFamily="34" charset="0"/>
                <a:ea typeface="+mj-ea"/>
                <a:cs typeface="Futura Book"/>
              </a:rPr>
              <a:t>Retail Profit Sample</a:t>
            </a:r>
            <a:endParaRPr lang="en-US" sz="3600" u="sng" dirty="0">
              <a:solidFill>
                <a:srgbClr val="39639D"/>
              </a:solidFill>
              <a:latin typeface="Trebuchet MS" panose="020B0603020202020204" pitchFamily="34" charset="0"/>
              <a:ea typeface="+mj-ea"/>
              <a:cs typeface="Futura Book"/>
            </a:endParaRPr>
          </a:p>
        </p:txBody>
      </p:sp>
      <p:sp>
        <p:nvSpPr>
          <p:cNvPr id="11" name="Title 2"/>
          <p:cNvSpPr txBox="1">
            <a:spLocks/>
          </p:cNvSpPr>
          <p:nvPr/>
        </p:nvSpPr>
        <p:spPr>
          <a:xfrm>
            <a:off x="5257800" y="3657600"/>
            <a:ext cx="3124200" cy="762000"/>
          </a:xfrm>
          <a:prstGeom prst="rect">
            <a:avLst/>
          </a:prstGeom>
          <a:effectLst/>
        </p:spPr>
        <p:txBody>
          <a:bodyPr vert="horz" lIns="91440" tIns="45720" rIns="91440" bIns="45720" rtlCol="0" anchor="ctr">
            <a:normAutofit fontScale="90000"/>
          </a:bodyPr>
          <a:lstStyle/>
          <a:p>
            <a:pPr algn="ctr">
              <a:spcBef>
                <a:spcPct val="0"/>
              </a:spcBef>
              <a:defRPr/>
            </a:pPr>
            <a:r>
              <a:rPr lang="en-US" sz="2800" u="sng" dirty="0" smtClean="0">
                <a:solidFill>
                  <a:srgbClr val="39639D"/>
                </a:solidFill>
                <a:latin typeface="Trebuchet MS" panose="020B0603020202020204" pitchFamily="34" charset="0"/>
                <a:ea typeface="+mj-ea"/>
                <a:cs typeface="Futura Book"/>
              </a:rPr>
              <a:t>Commission Sample</a:t>
            </a:r>
            <a:endParaRPr lang="en-US" sz="3600" u="sng" dirty="0">
              <a:solidFill>
                <a:srgbClr val="39639D"/>
              </a:solidFill>
              <a:latin typeface="Trebuchet MS" panose="020B0603020202020204" pitchFamily="34" charset="0"/>
              <a:ea typeface="+mj-ea"/>
              <a:cs typeface="Futura Book"/>
            </a:endParaRPr>
          </a:p>
        </p:txBody>
      </p:sp>
      <p:sp>
        <p:nvSpPr>
          <p:cNvPr id="12" name="Title 1"/>
          <p:cNvSpPr txBox="1">
            <a:spLocks/>
          </p:cNvSpPr>
          <p:nvPr/>
        </p:nvSpPr>
        <p:spPr>
          <a:xfrm>
            <a:off x="76200" y="1828800"/>
            <a:ext cx="7543800" cy="16002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algn="l"/>
            <a:r>
              <a:rPr lang="en-US" sz="2400" b="1" dirty="0" smtClean="0">
                <a:solidFill>
                  <a:srgbClr val="C00000"/>
                </a:solidFill>
              </a:rPr>
              <a:t>Joint Health Recommendation </a:t>
            </a:r>
            <a:r>
              <a:rPr lang="en-US" sz="2400" dirty="0" smtClean="0">
                <a:solidFill>
                  <a:srgbClr val="C00000"/>
                </a:solidFill>
              </a:rPr>
              <a:t> </a:t>
            </a:r>
          </a:p>
          <a:p>
            <a:pPr algn="l"/>
            <a:r>
              <a:rPr lang="en-US" sz="2400" dirty="0" smtClean="0">
                <a:solidFill>
                  <a:prstClr val="black"/>
                </a:solidFill>
              </a:rPr>
              <a:t>					</a:t>
            </a:r>
            <a:r>
              <a:rPr lang="en-US" sz="2400" u="sng" dirty="0" smtClean="0">
                <a:solidFill>
                  <a:prstClr val="black"/>
                </a:solidFill>
              </a:rPr>
              <a:t>Suggested Retail</a:t>
            </a:r>
            <a:endParaRPr lang="en-US" sz="2400" u="sng" dirty="0">
              <a:solidFill>
                <a:prstClr val="black"/>
              </a:solidFill>
            </a:endParaRPr>
          </a:p>
          <a:p>
            <a:pPr algn="l"/>
            <a:r>
              <a:rPr lang="en-US" sz="2400" dirty="0" err="1" smtClean="0">
                <a:solidFill>
                  <a:prstClr val="black"/>
                </a:solidFill>
              </a:rPr>
              <a:t>Glucosatrin</a:t>
            </a:r>
            <a:r>
              <a:rPr lang="en-US" sz="2400" dirty="0" smtClean="0">
                <a:solidFill>
                  <a:prstClr val="black"/>
                </a:solidFill>
              </a:rPr>
              <a:t>	-	30-day			$42.95</a:t>
            </a:r>
          </a:p>
          <a:p>
            <a:pPr algn="l"/>
            <a:r>
              <a:rPr lang="en-US" sz="2400" dirty="0" smtClean="0">
                <a:solidFill>
                  <a:prstClr val="black"/>
                </a:solidFill>
              </a:rPr>
              <a:t>Omega III	-	60-day			$63.95</a:t>
            </a:r>
          </a:p>
          <a:p>
            <a:pPr algn="l"/>
            <a:r>
              <a:rPr lang="en-US" sz="2400" dirty="0" smtClean="0">
                <a:solidFill>
                  <a:prstClr val="black"/>
                </a:solidFill>
              </a:rPr>
              <a:t>OPC-3		-	45-day			$48.95</a:t>
            </a:r>
            <a:endParaRPr lang="en-US" sz="2400" dirty="0">
              <a:solidFill>
                <a:prstClr val="black"/>
              </a:solidFill>
            </a:endParaRPr>
          </a:p>
        </p:txBody>
      </p:sp>
      <p:cxnSp>
        <p:nvCxnSpPr>
          <p:cNvPr id="15" name="Straight Connector 14"/>
          <p:cNvCxnSpPr/>
          <p:nvPr/>
        </p:nvCxnSpPr>
        <p:spPr>
          <a:xfrm>
            <a:off x="4800600" y="3657600"/>
            <a:ext cx="0" cy="320040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3657600"/>
            <a:ext cx="9144000"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pic>
        <p:nvPicPr>
          <p:cNvPr id="2050" name="Picture 2" descr="http://edge.shop.com/ccimg.shop.com/240000/245700/245743/products/alt_22867547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057" t="9393" r="25029" b="10808"/>
          <a:stretch/>
        </p:blipFill>
        <p:spPr bwMode="auto">
          <a:xfrm>
            <a:off x="6864990" y="2286000"/>
            <a:ext cx="784693"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3518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639D"/>
                </a:solidFill>
              </a:rPr>
              <a:t>Worksheet</a:t>
            </a:r>
            <a:endParaRPr lang="en-US" dirty="0">
              <a:solidFill>
                <a:srgbClr val="39639D"/>
              </a:solidFill>
            </a:endParaRPr>
          </a:p>
        </p:txBody>
      </p:sp>
      <p:sp>
        <p:nvSpPr>
          <p:cNvPr id="14" name="Title 1"/>
          <p:cNvSpPr txBox="1">
            <a:spLocks/>
          </p:cNvSpPr>
          <p:nvPr/>
        </p:nvSpPr>
        <p:spPr>
          <a:xfrm>
            <a:off x="76200" y="1828800"/>
            <a:ext cx="8229600" cy="2971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algn="l"/>
            <a:r>
              <a:rPr lang="en-US" sz="2000" dirty="0" smtClean="0">
                <a:solidFill>
                  <a:prstClr val="black"/>
                </a:solidFill>
              </a:rPr>
              <a:t> 		</a:t>
            </a:r>
            <a:r>
              <a:rPr lang="en-US" sz="2000" b="1" u="sng" dirty="0" smtClean="0">
                <a:solidFill>
                  <a:srgbClr val="C00000"/>
                </a:solidFill>
              </a:rPr>
              <a:t>    SR				DC		BV</a:t>
            </a:r>
          </a:p>
          <a:p>
            <a:pPr algn="l"/>
            <a:r>
              <a:rPr lang="en-US" sz="2000" dirty="0">
                <a:solidFill>
                  <a:prstClr val="black"/>
                </a:solidFill>
              </a:rPr>
              <a:t>	</a:t>
            </a:r>
            <a:r>
              <a:rPr lang="en-US" sz="2000" dirty="0" smtClean="0">
                <a:solidFill>
                  <a:prstClr val="black"/>
                </a:solidFill>
              </a:rPr>
              <a:t>	$42.95	     Glucosatrin		$30.75		18</a:t>
            </a:r>
          </a:p>
          <a:p>
            <a:pPr algn="l"/>
            <a:r>
              <a:rPr lang="en-US" sz="2000" dirty="0">
                <a:solidFill>
                  <a:prstClr val="black"/>
                </a:solidFill>
              </a:rPr>
              <a:t>	</a:t>
            </a:r>
            <a:r>
              <a:rPr lang="en-US" sz="2000" dirty="0" smtClean="0">
                <a:solidFill>
                  <a:prstClr val="black"/>
                </a:solidFill>
              </a:rPr>
              <a:t>	$19.00	     Calcium		$12.50		4.5</a:t>
            </a:r>
          </a:p>
          <a:p>
            <a:pPr algn="l"/>
            <a:r>
              <a:rPr lang="en-US" sz="2000" dirty="0">
                <a:solidFill>
                  <a:prstClr val="black"/>
                </a:solidFill>
              </a:rPr>
              <a:t>	</a:t>
            </a:r>
            <a:r>
              <a:rPr lang="en-US" sz="2000" dirty="0" smtClean="0">
                <a:solidFill>
                  <a:prstClr val="black"/>
                </a:solidFill>
              </a:rPr>
              <a:t>	$63.95	     Omega III		$46.95		29</a:t>
            </a:r>
          </a:p>
          <a:p>
            <a:pPr algn="l"/>
            <a:r>
              <a:rPr lang="en-US" sz="2000" dirty="0">
                <a:solidFill>
                  <a:prstClr val="black"/>
                </a:solidFill>
              </a:rPr>
              <a:t>	</a:t>
            </a:r>
            <a:r>
              <a:rPr lang="en-US" sz="2000" dirty="0" smtClean="0">
                <a:solidFill>
                  <a:prstClr val="black"/>
                </a:solidFill>
              </a:rPr>
              <a:t>	$48.95	     OPC-3		$36.95		20</a:t>
            </a:r>
          </a:p>
          <a:p>
            <a:pPr algn="l"/>
            <a:r>
              <a:rPr lang="en-US" sz="2000" dirty="0">
                <a:solidFill>
                  <a:prstClr val="black"/>
                </a:solidFill>
              </a:rPr>
              <a:t>	</a:t>
            </a:r>
            <a:r>
              <a:rPr lang="en-US" sz="2000" dirty="0" smtClean="0">
                <a:solidFill>
                  <a:prstClr val="black"/>
                </a:solidFill>
              </a:rPr>
              <a:t>	$93.00	     (2 Pack of OPC-3)	$66.50		33.5</a:t>
            </a:r>
          </a:p>
          <a:p>
            <a:pPr algn="l"/>
            <a:r>
              <a:rPr lang="en-US" sz="2000" dirty="0">
                <a:solidFill>
                  <a:prstClr val="black"/>
                </a:solidFill>
              </a:rPr>
              <a:t>	</a:t>
            </a:r>
            <a:r>
              <a:rPr lang="en-US" sz="2000" dirty="0" smtClean="0">
                <a:solidFill>
                  <a:prstClr val="black"/>
                </a:solidFill>
              </a:rPr>
              <a:t>	</a:t>
            </a:r>
            <a:endParaRPr lang="en-US" sz="2000" dirty="0">
              <a:solidFill>
                <a:prstClr val="black"/>
              </a:solidFill>
            </a:endParaRPr>
          </a:p>
        </p:txBody>
      </p:sp>
      <p:sp>
        <p:nvSpPr>
          <p:cNvPr id="16" name="Title 1"/>
          <p:cNvSpPr txBox="1">
            <a:spLocks/>
          </p:cNvSpPr>
          <p:nvPr/>
        </p:nvSpPr>
        <p:spPr>
          <a:xfrm>
            <a:off x="76200" y="3962400"/>
            <a:ext cx="8229600" cy="2971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algn="l"/>
            <a:r>
              <a:rPr lang="en-US" sz="2000" dirty="0" smtClean="0">
                <a:solidFill>
                  <a:prstClr val="black"/>
                </a:solidFill>
              </a:rPr>
              <a:t> 		    						</a:t>
            </a:r>
          </a:p>
          <a:p>
            <a:pPr algn="l"/>
            <a:r>
              <a:rPr lang="en-US" sz="2000" dirty="0" smtClean="0">
                <a:solidFill>
                  <a:prstClr val="black"/>
                </a:solidFill>
              </a:rPr>
              <a:t>		$42.95	     12.20		$30.75		18</a:t>
            </a:r>
          </a:p>
          <a:p>
            <a:pPr algn="l"/>
            <a:r>
              <a:rPr lang="en-US" sz="2000" dirty="0">
                <a:solidFill>
                  <a:prstClr val="black"/>
                </a:solidFill>
              </a:rPr>
              <a:t>	</a:t>
            </a:r>
            <a:r>
              <a:rPr lang="en-US" sz="2000" dirty="0" smtClean="0">
                <a:solidFill>
                  <a:prstClr val="black"/>
                </a:solidFill>
              </a:rPr>
              <a:t>	$63.95	     17			$46.95		20</a:t>
            </a:r>
          </a:p>
          <a:p>
            <a:pPr algn="l"/>
            <a:r>
              <a:rPr lang="en-US" sz="2000" dirty="0">
                <a:solidFill>
                  <a:prstClr val="black"/>
                </a:solidFill>
              </a:rPr>
              <a:t>	</a:t>
            </a:r>
            <a:r>
              <a:rPr lang="en-US" sz="2000" dirty="0" smtClean="0">
                <a:solidFill>
                  <a:prstClr val="black"/>
                </a:solidFill>
              </a:rPr>
              <a:t>	</a:t>
            </a:r>
            <a:r>
              <a:rPr lang="en-US" sz="2000" u="sng" dirty="0" smtClean="0">
                <a:solidFill>
                  <a:prstClr val="black"/>
                </a:solidFill>
              </a:rPr>
              <a:t>$48.95	     12			$36.95		29</a:t>
            </a:r>
          </a:p>
          <a:p>
            <a:pPr algn="l"/>
            <a:r>
              <a:rPr lang="en-US" sz="2000" dirty="0">
                <a:solidFill>
                  <a:prstClr val="black"/>
                </a:solidFill>
              </a:rPr>
              <a:t>	</a:t>
            </a:r>
            <a:r>
              <a:rPr lang="en-US" sz="2000" dirty="0" smtClean="0">
                <a:solidFill>
                  <a:prstClr val="black"/>
                </a:solidFill>
              </a:rPr>
              <a:t>	$155.85	     41.20		$114.65		67</a:t>
            </a:r>
            <a:r>
              <a:rPr lang="en-US" sz="2000" dirty="0">
                <a:solidFill>
                  <a:prstClr val="black"/>
                </a:solidFill>
              </a:rPr>
              <a:t>	</a:t>
            </a:r>
            <a:r>
              <a:rPr lang="en-US" sz="2000" dirty="0" smtClean="0">
                <a:solidFill>
                  <a:prstClr val="black"/>
                </a:solidFill>
              </a:rPr>
              <a:t>	</a:t>
            </a:r>
            <a:endParaRPr lang="en-US" sz="2000" dirty="0">
              <a:solidFill>
                <a:prstClr val="black"/>
              </a:solidFill>
            </a:endParaRPr>
          </a:p>
        </p:txBody>
      </p:sp>
      <p:sp>
        <p:nvSpPr>
          <p:cNvPr id="9" name="TextBox 8"/>
          <p:cNvSpPr txBox="1"/>
          <p:nvPr/>
        </p:nvSpPr>
        <p:spPr>
          <a:xfrm>
            <a:off x="155595" y="1610380"/>
            <a:ext cx="4873605" cy="584775"/>
          </a:xfrm>
          <a:prstGeom prst="rect">
            <a:avLst/>
          </a:prstGeom>
          <a:noFill/>
        </p:spPr>
        <p:txBody>
          <a:bodyPr wrap="square" rtlCol="0">
            <a:spAutoFit/>
          </a:bodyPr>
          <a:lstStyle/>
          <a:p>
            <a:r>
              <a:rPr lang="en-US" sz="2800" b="1" dirty="0" smtClean="0">
                <a:solidFill>
                  <a:srgbClr val="C00000"/>
                </a:solidFill>
                <a:latin typeface="Trebuchet MS" panose="020B0603020202020204" pitchFamily="34" charset="0"/>
              </a:rPr>
              <a:t>EXAMPLE</a:t>
            </a:r>
            <a:r>
              <a:rPr lang="en-US" sz="2800" b="1" dirty="0" smtClean="0">
                <a:solidFill>
                  <a:srgbClr val="C00000"/>
                </a:solidFill>
              </a:rPr>
              <a:t>: </a:t>
            </a:r>
            <a:r>
              <a:rPr lang="en-US" sz="3200" b="1" dirty="0" smtClean="0">
                <a:solidFill>
                  <a:srgbClr val="C00000"/>
                </a:solidFill>
              </a:rPr>
              <a:t>JOINT HEALTH</a:t>
            </a:r>
            <a:endParaRPr lang="en-US" sz="3200" b="1" dirty="0">
              <a:solidFill>
                <a:srgbClr val="C00000"/>
              </a:solidFill>
            </a:endParaRPr>
          </a:p>
        </p:txBody>
      </p:sp>
      <p:sp>
        <p:nvSpPr>
          <p:cNvPr id="18" name="TextBox 17"/>
          <p:cNvSpPr txBox="1"/>
          <p:nvPr/>
        </p:nvSpPr>
        <p:spPr>
          <a:xfrm>
            <a:off x="571654" y="4324290"/>
            <a:ext cx="1108316" cy="338554"/>
          </a:xfrm>
          <a:prstGeom prst="rect">
            <a:avLst/>
          </a:prstGeom>
          <a:noFill/>
        </p:spPr>
        <p:txBody>
          <a:bodyPr wrap="none" rtlCol="0">
            <a:spAutoFit/>
          </a:bodyPr>
          <a:lstStyle/>
          <a:p>
            <a:pPr algn="ctr"/>
            <a:r>
              <a:rPr lang="en-US" sz="1600" b="1" i="1" dirty="0" smtClean="0">
                <a:solidFill>
                  <a:srgbClr val="C00000"/>
                </a:solidFill>
                <a:latin typeface="Trebuchet MS" panose="020B0603020202020204" pitchFamily="34" charset="0"/>
              </a:rPr>
              <a:t>SAVE 10%</a:t>
            </a:r>
            <a:endParaRPr lang="en-US" sz="1600" b="1" i="1"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36437552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382000" cy="838200"/>
          </a:xfrm>
        </p:spPr>
        <p:txBody>
          <a:bodyPr>
            <a:normAutofit fontScale="90000"/>
          </a:bodyPr>
          <a:lstStyle/>
          <a:p>
            <a:r>
              <a:rPr lang="en-US" b="0" dirty="0" smtClean="0">
                <a:solidFill>
                  <a:srgbClr val="39639D"/>
                </a:solidFill>
                <a:latin typeface="Trebuchet MS" panose="020B0603020202020204" pitchFamily="34" charset="0"/>
                <a:cs typeface="Futura Book"/>
              </a:rPr>
              <a:t>Two Account Options                       For Health Professionals</a:t>
            </a:r>
            <a:endParaRPr lang="en-US" b="0" dirty="0">
              <a:solidFill>
                <a:srgbClr val="39639D"/>
              </a:solidFill>
              <a:latin typeface="Trebuchet MS" panose="020B0603020202020204" pitchFamily="34" charset="0"/>
              <a:cs typeface="Futura Book"/>
            </a:endParaRPr>
          </a:p>
        </p:txBody>
      </p:sp>
      <p:sp>
        <p:nvSpPr>
          <p:cNvPr id="2" name="Content Placeholder 1"/>
          <p:cNvSpPr>
            <a:spLocks noGrp="1"/>
          </p:cNvSpPr>
          <p:nvPr>
            <p:ph idx="1"/>
          </p:nvPr>
        </p:nvSpPr>
        <p:spPr>
          <a:xfrm>
            <a:off x="304800" y="1295400"/>
            <a:ext cx="8839200" cy="5562600"/>
          </a:xfrm>
        </p:spPr>
        <p:txBody>
          <a:bodyPr>
            <a:normAutofit/>
          </a:bodyPr>
          <a:lstStyle/>
          <a:p>
            <a:endParaRPr lang="en-US" sz="400" dirty="0" smtClean="0">
              <a:latin typeface="Trebuchet MS" panose="020B0603020202020204" pitchFamily="34" charset="0"/>
            </a:endParaRPr>
          </a:p>
          <a:p>
            <a:endParaRPr lang="en-US" sz="400" dirty="0">
              <a:latin typeface="Trebuchet MS" panose="020B0603020202020204" pitchFamily="34" charset="0"/>
            </a:endParaRPr>
          </a:p>
          <a:p>
            <a:endParaRPr lang="en-US" sz="400" dirty="0" smtClean="0">
              <a:latin typeface="Trebuchet MS" panose="020B0603020202020204" pitchFamily="34" charset="0"/>
            </a:endParaRPr>
          </a:p>
          <a:p>
            <a:pPr marL="230188" indent="-230188"/>
            <a:r>
              <a:rPr lang="en-US" sz="2400" b="1" dirty="0" smtClean="0">
                <a:latin typeface="Trebuchet MS" panose="020B0603020202020204" pitchFamily="34" charset="0"/>
              </a:rPr>
              <a:t>FIRST...</a:t>
            </a:r>
            <a:endParaRPr lang="en-US" sz="2400" b="1" dirty="0">
              <a:latin typeface="Trebuchet MS" panose="020B0603020202020204" pitchFamily="34" charset="0"/>
            </a:endParaRPr>
          </a:p>
          <a:p>
            <a:pPr marL="230188" indent="-230188"/>
            <a:r>
              <a:rPr lang="en-US" sz="2400" b="1" dirty="0" smtClean="0">
                <a:latin typeface="Trebuchet MS" panose="020B0603020202020204" pitchFamily="34" charset="0"/>
              </a:rPr>
              <a:t>International HP1: </a:t>
            </a:r>
            <a:r>
              <a:rPr lang="en-US" sz="2400" dirty="0" smtClean="0">
                <a:latin typeface="Trebuchet MS" panose="020B0603020202020204" pitchFamily="34" charset="0"/>
              </a:rPr>
              <a:t>Health Professional Introductory Account</a:t>
            </a:r>
          </a:p>
          <a:p>
            <a:pPr lvl="1"/>
            <a:r>
              <a:rPr lang="en-US" sz="2000" dirty="0" smtClean="0">
                <a:latin typeface="Trebuchet MS" panose="020B0603020202020204" pitchFamily="34" charset="0"/>
              </a:rPr>
              <a:t>Simple introductory account designed for a Health Professional or small group practice that is focused on the success of their own practice.</a:t>
            </a:r>
          </a:p>
          <a:p>
            <a:pPr lvl="1"/>
            <a:r>
              <a:rPr lang="en-US" sz="2000" dirty="0" smtClean="0">
                <a:latin typeface="Trebuchet MS" panose="020B0603020202020204" pitchFamily="34" charset="0"/>
              </a:rPr>
              <a:t>Simple, easy, profitable and automated.</a:t>
            </a:r>
          </a:p>
          <a:p>
            <a:pPr lvl="1"/>
            <a:r>
              <a:rPr lang="en-US" sz="2000" dirty="0" smtClean="0">
                <a:latin typeface="Trebuchet MS" panose="020B0603020202020204" pitchFamily="34" charset="0"/>
              </a:rPr>
              <a:t>Earn profit and commissions on your own product sales.</a:t>
            </a:r>
          </a:p>
          <a:p>
            <a:pPr lvl="1"/>
            <a:r>
              <a:rPr lang="en-US" sz="2000" dirty="0" smtClean="0">
                <a:latin typeface="Trebuchet MS" panose="020B0603020202020204" pitchFamily="34" charset="0"/>
              </a:rPr>
              <a:t>Can upgrade from an HP1 to HP account anytime.</a:t>
            </a:r>
          </a:p>
          <a:p>
            <a:pPr lvl="1"/>
            <a:r>
              <a:rPr lang="en-US" sz="2000" dirty="0" smtClean="0">
                <a:latin typeface="Trebuchet MS" panose="020B0603020202020204" pitchFamily="34" charset="0"/>
              </a:rPr>
              <a:t>Can earn unlimited retail profit. </a:t>
            </a:r>
          </a:p>
          <a:p>
            <a:pPr lvl="1"/>
            <a:r>
              <a:rPr lang="en-US" sz="2000" dirty="0" smtClean="0">
                <a:latin typeface="Trebuchet MS" panose="020B0603020202020204" pitchFamily="34" charset="0"/>
              </a:rPr>
              <a:t>Can earn up to $1500 USD per week in BV commissions on their own retail.</a:t>
            </a:r>
          </a:p>
          <a:p>
            <a:pPr lvl="1"/>
            <a:endParaRPr lang="en-US" sz="1800" dirty="0" smtClean="0">
              <a:latin typeface="Trebuchet MS" panose="020B0603020202020204" pitchFamily="34" charset="0"/>
            </a:endParaRPr>
          </a:p>
          <a:p>
            <a:endParaRPr lang="en-US" sz="2800" dirty="0" smtClean="0">
              <a:latin typeface="Trebuchet MS" panose="020B0603020202020204"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mt="56000"/>
            <a:extLst>
              <a:ext uri="{28A0092B-C50C-407E-A947-70E740481C1C}">
                <a14:useLocalDpi xmlns:a14="http://schemas.microsoft.com/office/drawing/2010/main"/>
              </a:ext>
            </a:extLst>
          </a:blip>
          <a:stretch>
            <a:fillRect/>
          </a:stretch>
        </p:blipFill>
        <p:spPr>
          <a:xfrm>
            <a:off x="5867400" y="1926866"/>
            <a:ext cx="3523976" cy="4956534"/>
          </a:xfrm>
          <a:prstGeom prst="rect">
            <a:avLst/>
          </a:prstGeom>
        </p:spPr>
      </p:pic>
      <p:sp>
        <p:nvSpPr>
          <p:cNvPr id="3" name="Title 2"/>
          <p:cNvSpPr>
            <a:spLocks noGrp="1"/>
          </p:cNvSpPr>
          <p:nvPr>
            <p:ph type="title"/>
          </p:nvPr>
        </p:nvSpPr>
        <p:spPr/>
        <p:txBody>
          <a:bodyPr>
            <a:normAutofit fontScale="90000"/>
          </a:bodyPr>
          <a:lstStyle/>
          <a:p>
            <a:r>
              <a:rPr lang="en-US" dirty="0" smtClean="0">
                <a:solidFill>
                  <a:srgbClr val="39639D"/>
                </a:solidFill>
                <a:effectLst/>
                <a:latin typeface="Trebuchet MS" panose="020B0603020202020204" pitchFamily="34" charset="0"/>
                <a:cs typeface="Futura Book"/>
              </a:rPr>
              <a:t>Serving The                            Health Care Community</a:t>
            </a:r>
            <a:endParaRPr lang="en-US" dirty="0">
              <a:solidFill>
                <a:srgbClr val="39639D"/>
              </a:solidFill>
              <a:effectLst/>
              <a:latin typeface="Trebuchet MS" panose="020B0603020202020204" pitchFamily="34" charset="0"/>
              <a:cs typeface="Futura Book"/>
            </a:endParaRPr>
          </a:p>
        </p:txBody>
      </p:sp>
      <p:sp>
        <p:nvSpPr>
          <p:cNvPr id="2" name="Content Placeholder 1"/>
          <p:cNvSpPr>
            <a:spLocks noGrp="1"/>
          </p:cNvSpPr>
          <p:nvPr>
            <p:ph idx="1"/>
          </p:nvPr>
        </p:nvSpPr>
        <p:spPr>
          <a:xfrm>
            <a:off x="228600" y="1524000"/>
            <a:ext cx="6858000" cy="5334000"/>
          </a:xfrm>
        </p:spPr>
        <p:txBody>
          <a:bodyPr>
            <a:normAutofit fontScale="70000" lnSpcReduction="20000"/>
          </a:bodyPr>
          <a:lstStyle/>
          <a:p>
            <a:endParaRPr lang="en-US" sz="1800" dirty="0" smtClean="0">
              <a:latin typeface="Trebuchet MS" panose="020B0603020202020204" pitchFamily="34" charset="0"/>
            </a:endParaRPr>
          </a:p>
          <a:p>
            <a:r>
              <a:rPr lang="en-US" dirty="0" smtClean="0">
                <a:latin typeface="Trebuchet MS" panose="020B0603020202020204" pitchFamily="34" charset="0"/>
              </a:rPr>
              <a:t>Market Australia</a:t>
            </a:r>
            <a:r>
              <a:rPr lang="en-US" baseline="30000" dirty="0" smtClean="0">
                <a:latin typeface="Trebuchet MS" panose="020B0603020202020204" pitchFamily="34" charset="0"/>
              </a:rPr>
              <a:t> </a:t>
            </a:r>
            <a:r>
              <a:rPr lang="en-US" dirty="0" smtClean="0">
                <a:latin typeface="Trebuchet MS" panose="020B0603020202020204" pitchFamily="34" charset="0"/>
              </a:rPr>
              <a:t>is growing quickly and we are quickly taking steps to help health professionals in </a:t>
            </a:r>
            <a:r>
              <a:rPr lang="en-US" dirty="0">
                <a:latin typeface="Trebuchet MS" panose="020B0603020202020204" pitchFamily="34" charset="0"/>
              </a:rPr>
              <a:t>Australia </a:t>
            </a:r>
            <a:r>
              <a:rPr lang="en-US" dirty="0" smtClean="0">
                <a:latin typeface="Trebuchet MS" panose="020B0603020202020204" pitchFamily="34" charset="0"/>
              </a:rPr>
              <a:t>leverage the exceptional results of these wellness products to support the health of their patients.</a:t>
            </a:r>
          </a:p>
          <a:p>
            <a:endParaRPr lang="en-US" dirty="0">
              <a:latin typeface="Trebuchet MS" panose="020B0603020202020204" pitchFamily="34" charset="0"/>
            </a:endParaRPr>
          </a:p>
          <a:p>
            <a:r>
              <a:rPr lang="en-US" dirty="0" smtClean="0">
                <a:latin typeface="Trebuchet MS" panose="020B0603020202020204" pitchFamily="34" charset="0"/>
              </a:rPr>
              <a:t>By implementing wellness solutions for the patients, we also add ancillary income for the health professionals.</a:t>
            </a:r>
          </a:p>
          <a:p>
            <a:endParaRPr lang="en-US" dirty="0">
              <a:latin typeface="Trebuchet MS" panose="020B0603020202020204" pitchFamily="34" charset="0"/>
            </a:endParaRPr>
          </a:p>
          <a:p>
            <a:r>
              <a:rPr lang="en-US" dirty="0" smtClean="0">
                <a:latin typeface="Trebuchet MS" panose="020B0603020202020204" pitchFamily="34" charset="0"/>
              </a:rPr>
              <a:t>As you know, every business must run profitably to succeed. We can improve revenue in any business by providing the answers to the questions that your patients or customers are asking.</a:t>
            </a:r>
          </a:p>
        </p:txBody>
      </p:sp>
    </p:spTree>
    <p:extLst>
      <p:ext uri="{BB962C8B-B14F-4D97-AF65-F5344CB8AC3E}">
        <p14:creationId xmlns:p14="http://schemas.microsoft.com/office/powerpoint/2010/main" val="4692940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839200" cy="4876800"/>
          </a:xfrm>
        </p:spPr>
        <p:txBody>
          <a:bodyPr>
            <a:normAutofit/>
          </a:bodyPr>
          <a:lstStyle/>
          <a:p>
            <a:r>
              <a:rPr lang="en-US" sz="2400" b="1" dirty="0" smtClean="0">
                <a:latin typeface="Trebuchet MS" panose="020B0603020202020204" pitchFamily="34" charset="0"/>
              </a:rPr>
              <a:t>SECOND...</a:t>
            </a:r>
          </a:p>
          <a:p>
            <a:r>
              <a:rPr lang="en-US" sz="2400" b="1" dirty="0" smtClean="0">
                <a:latin typeface="Trebuchet MS" panose="020B0603020202020204" pitchFamily="34" charset="0"/>
              </a:rPr>
              <a:t>International HP :</a:t>
            </a:r>
            <a:r>
              <a:rPr lang="en-US" sz="2400" dirty="0" smtClean="0">
                <a:latin typeface="Trebuchet MS" panose="020B0603020202020204" pitchFamily="34" charset="0"/>
              </a:rPr>
              <a:t> Health Professional UFO</a:t>
            </a:r>
          </a:p>
          <a:p>
            <a:pPr lvl="1"/>
            <a:r>
              <a:rPr lang="en-US" sz="2000" dirty="0" smtClean="0">
                <a:latin typeface="Trebuchet MS" panose="020B0603020202020204" pitchFamily="34" charset="0"/>
              </a:rPr>
              <a:t>Advanced account option designed for larger practices or Health Professionals who refer patients with other Health Professionals and want to leverage our solution to maximise their ongoing income.</a:t>
            </a:r>
          </a:p>
          <a:p>
            <a:pPr lvl="1"/>
            <a:r>
              <a:rPr lang="en-US" sz="2000" dirty="0" smtClean="0">
                <a:latin typeface="Trebuchet MS" panose="020B0603020202020204" pitchFamily="34" charset="0"/>
              </a:rPr>
              <a:t>Able to receive commissions on Business Volume from other professionals you support &amp; leverage your referral market.</a:t>
            </a:r>
          </a:p>
          <a:p>
            <a:pPr lvl="1"/>
            <a:r>
              <a:rPr lang="en-US" sz="2000" dirty="0" smtClean="0">
                <a:latin typeface="Trebuchet MS" panose="020B0603020202020204" pitchFamily="34" charset="0"/>
              </a:rPr>
              <a:t>Can earn unlimited retail profit and leverage unlimited potential in BV commissions.</a:t>
            </a:r>
          </a:p>
          <a:p>
            <a:pPr lvl="1"/>
            <a:r>
              <a:rPr lang="en-US" sz="2000" dirty="0" smtClean="0">
                <a:latin typeface="Trebuchet MS" panose="020B0603020202020204" pitchFamily="34" charset="0"/>
              </a:rPr>
              <a:t>This account has the same requirements as a regular UnFranchise Owner (UFO).</a:t>
            </a:r>
          </a:p>
          <a:p>
            <a:pPr lvl="1"/>
            <a:endParaRPr lang="en-US" sz="2000" dirty="0" smtClean="0">
              <a:latin typeface="Trebuchet MS" panose="020B0603020202020204" pitchFamily="34" charset="0"/>
            </a:endParaRPr>
          </a:p>
          <a:p>
            <a:endParaRPr lang="en-US" dirty="0" smtClean="0">
              <a:latin typeface="Trebuchet MS" panose="020B0603020202020204" pitchFamily="34" charset="0"/>
            </a:endParaRPr>
          </a:p>
        </p:txBody>
      </p:sp>
      <p:sp>
        <p:nvSpPr>
          <p:cNvPr id="5" name="Title 2"/>
          <p:cNvSpPr>
            <a:spLocks noGrp="1"/>
          </p:cNvSpPr>
          <p:nvPr>
            <p:ph type="title"/>
          </p:nvPr>
        </p:nvSpPr>
        <p:spPr>
          <a:xfrm>
            <a:off x="304800" y="228600"/>
            <a:ext cx="8382000" cy="838200"/>
          </a:xfrm>
        </p:spPr>
        <p:txBody>
          <a:bodyPr>
            <a:normAutofit fontScale="90000"/>
          </a:bodyPr>
          <a:lstStyle/>
          <a:p>
            <a:r>
              <a:rPr lang="en-US" b="0" dirty="0" smtClean="0">
                <a:solidFill>
                  <a:srgbClr val="39639D"/>
                </a:solidFill>
                <a:latin typeface="Trebuchet MS" panose="020B0603020202020204" pitchFamily="34" charset="0"/>
                <a:cs typeface="Futura Book"/>
              </a:rPr>
              <a:t>Two Account Options                       For Health Professionals</a:t>
            </a:r>
            <a:endParaRPr lang="en-US" b="0" dirty="0">
              <a:solidFill>
                <a:srgbClr val="39639D"/>
              </a:solidFill>
              <a:latin typeface="Trebuchet MS" panose="020B0603020202020204" pitchFamily="34" charset="0"/>
              <a:cs typeface="Futura Book"/>
            </a:endParaRPr>
          </a:p>
        </p:txBody>
      </p:sp>
    </p:spTree>
    <p:extLst>
      <p:ext uri="{BB962C8B-B14F-4D97-AF65-F5344CB8AC3E}">
        <p14:creationId xmlns:p14="http://schemas.microsoft.com/office/powerpoint/2010/main" val="9376585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solidFill>
                  <a:srgbClr val="39639D"/>
                </a:solidFill>
                <a:latin typeface="Trebuchet MS" panose="020B0603020202020204" pitchFamily="34" charset="0"/>
              </a:rPr>
              <a:t>Understanding How HP1 Works…</a:t>
            </a:r>
            <a:endParaRPr lang="en-US" sz="4000" dirty="0">
              <a:solidFill>
                <a:srgbClr val="39639D"/>
              </a:solidFill>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52600" y="1183542"/>
            <a:ext cx="5562600" cy="2397858"/>
          </a:xfrm>
          <a:prstGeom prst="rect">
            <a:avLst/>
          </a:prstGeom>
        </p:spPr>
      </p:pic>
      <p:sp>
        <p:nvSpPr>
          <p:cNvPr id="5" name="Rectangle 4"/>
          <p:cNvSpPr/>
          <p:nvPr/>
        </p:nvSpPr>
        <p:spPr>
          <a:xfrm>
            <a:off x="152400" y="4038600"/>
            <a:ext cx="8839200" cy="2289088"/>
          </a:xfrm>
          <a:prstGeom prst="rect">
            <a:avLst/>
          </a:prstGeom>
        </p:spPr>
        <p:txBody>
          <a:bodyPr wrap="square">
            <a:spAutoFit/>
          </a:bodyPr>
          <a:lstStyle/>
          <a:p>
            <a:pPr marL="0" lvl="1">
              <a:lnSpc>
                <a:spcPct val="90000"/>
              </a:lnSpc>
              <a:spcBef>
                <a:spcPts val="324"/>
              </a:spcBef>
              <a:buClr>
                <a:srgbClr val="2DA2BF"/>
              </a:buClr>
            </a:pPr>
            <a:r>
              <a:rPr lang="en-US" dirty="0" smtClean="0">
                <a:solidFill>
                  <a:prstClr val="black"/>
                </a:solidFill>
                <a:latin typeface="Trebuchet MS" panose="020B0603020202020204" pitchFamily="34" charset="0"/>
                <a:ea typeface="Osaka" charset="-128"/>
              </a:rPr>
              <a:t>A simplified account type that allows Health Professionals to get paid BOTH retail AND commissions on their own sales and Business Volume (BV).  This allows them to focus on their own practice and patients in a simple manner, without the requirements of a regular distributorship.</a:t>
            </a:r>
          </a:p>
          <a:p>
            <a:pPr marL="0" lvl="1">
              <a:lnSpc>
                <a:spcPct val="90000"/>
              </a:lnSpc>
              <a:spcBef>
                <a:spcPts val="324"/>
              </a:spcBef>
              <a:buClr>
                <a:srgbClr val="2DA2BF"/>
              </a:buClr>
            </a:pPr>
            <a:endParaRPr lang="en-US" sz="1050" dirty="0" smtClean="0">
              <a:solidFill>
                <a:prstClr val="black"/>
              </a:solidFill>
              <a:latin typeface="Trebuchet MS" panose="020B0603020202020204" pitchFamily="34" charset="0"/>
              <a:ea typeface="Osaka" charset="-128"/>
            </a:endParaRPr>
          </a:p>
          <a:p>
            <a:pPr marL="0" lvl="1">
              <a:lnSpc>
                <a:spcPct val="90000"/>
              </a:lnSpc>
              <a:spcBef>
                <a:spcPts val="324"/>
              </a:spcBef>
              <a:buClr>
                <a:srgbClr val="2DA2BF"/>
              </a:buClr>
            </a:pPr>
            <a:r>
              <a:rPr lang="en-US" dirty="0" smtClean="0">
                <a:solidFill>
                  <a:prstClr val="black"/>
                </a:solidFill>
                <a:latin typeface="Trebuchet MS" panose="020B0603020202020204" pitchFamily="34" charset="0"/>
                <a:ea typeface="Osaka" charset="-128"/>
              </a:rPr>
              <a:t>Health professionals will earn unlimited retail profit and up to $1500 per week in BV Commissions, without activation requirements, Form 1000 or Transfer Buy.</a:t>
            </a:r>
          </a:p>
          <a:p>
            <a:pPr marL="0" lvl="1">
              <a:lnSpc>
                <a:spcPct val="90000"/>
              </a:lnSpc>
              <a:spcBef>
                <a:spcPts val="324"/>
              </a:spcBef>
              <a:buClr>
                <a:srgbClr val="2DA2BF"/>
              </a:buClr>
            </a:pPr>
            <a:endParaRPr lang="en-US" sz="1100" dirty="0">
              <a:solidFill>
                <a:prstClr val="black"/>
              </a:solidFill>
              <a:latin typeface="Trebuchet MS" panose="020B0603020202020204" pitchFamily="34" charset="0"/>
              <a:ea typeface="Osaka" charset="-128"/>
            </a:endParaRPr>
          </a:p>
          <a:p>
            <a:pPr marL="0" lvl="1">
              <a:lnSpc>
                <a:spcPct val="90000"/>
              </a:lnSpc>
              <a:spcBef>
                <a:spcPts val="324"/>
              </a:spcBef>
              <a:buClr>
                <a:srgbClr val="2DA2BF"/>
              </a:buClr>
            </a:pPr>
            <a:r>
              <a:rPr lang="en-US" dirty="0" smtClean="0">
                <a:solidFill>
                  <a:prstClr val="black"/>
                </a:solidFill>
                <a:latin typeface="Trebuchet MS" panose="020B0603020202020204" pitchFamily="34" charset="0"/>
                <a:ea typeface="Osaka" charset="-128"/>
              </a:rPr>
              <a:t>They may only earn BV Commissions on their own sales.</a:t>
            </a:r>
            <a:endParaRPr lang="en-US" dirty="0">
              <a:solidFill>
                <a:prstClr val="black"/>
              </a:solidFill>
              <a:latin typeface="Trebuchet MS" panose="020B0603020202020204" pitchFamily="34" charset="0"/>
              <a:ea typeface="Osaka" charset="-128"/>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8004" y="2984498"/>
            <a:ext cx="5524991" cy="582713"/>
          </a:xfrm>
          <a:prstGeom prst="rect">
            <a:avLst/>
          </a:prstGeom>
        </p:spPr>
      </p:pic>
      <p:pic>
        <p:nvPicPr>
          <p:cNvPr id="7" name="Picture 6" descr="NutraMetrixBV_HP_Fulldistributor20130123_3.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26368" y="2285998"/>
            <a:ext cx="2096015" cy="230452"/>
          </a:xfrm>
          <a:prstGeom prst="rect">
            <a:avLst/>
          </a:prstGeom>
        </p:spPr>
      </p:pic>
      <p:pic>
        <p:nvPicPr>
          <p:cNvPr id="8" name="Picture 7" descr="NutraMetrixBV_HP_Fulldistributor20130123_3.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26368" y="2057399"/>
            <a:ext cx="2096015" cy="230452"/>
          </a:xfrm>
          <a:prstGeom prst="rect">
            <a:avLst/>
          </a:prstGeom>
        </p:spPr>
      </p:pic>
      <p:pic>
        <p:nvPicPr>
          <p:cNvPr id="9" name="Picture 8" descr="NutraMetrixBV_HP_Fulldistributor20130123_3.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26368" y="1828799"/>
            <a:ext cx="2096015" cy="230452"/>
          </a:xfrm>
          <a:prstGeom prst="rect">
            <a:avLst/>
          </a:prstGeom>
        </p:spPr>
      </p:pic>
      <p:pic>
        <p:nvPicPr>
          <p:cNvPr id="10" name="Picture 9" descr="NutraMetrixBV_HP_Fulldistributor20130123_3.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26368" y="1600199"/>
            <a:ext cx="2096015" cy="230452"/>
          </a:xfrm>
          <a:prstGeom prst="rect">
            <a:avLst/>
          </a:prstGeom>
        </p:spPr>
      </p:pic>
      <p:sp>
        <p:nvSpPr>
          <p:cNvPr id="11" name="TextBox 10"/>
          <p:cNvSpPr txBox="1"/>
          <p:nvPr/>
        </p:nvSpPr>
        <p:spPr>
          <a:xfrm>
            <a:off x="2514600" y="2276104"/>
            <a:ext cx="987544" cy="261610"/>
          </a:xfrm>
          <a:prstGeom prst="rect">
            <a:avLst/>
          </a:prstGeom>
          <a:noFill/>
        </p:spPr>
        <p:txBody>
          <a:bodyPr wrap="square" rtlCol="0">
            <a:spAutoFit/>
          </a:bodyPr>
          <a:lstStyle/>
          <a:p>
            <a:pPr algn="r">
              <a:lnSpc>
                <a:spcPct val="90000"/>
              </a:lnSpc>
            </a:pPr>
            <a:r>
              <a:rPr lang="en-US" sz="1200" b="1" dirty="0" smtClean="0">
                <a:solidFill>
                  <a:srgbClr val="2C4E8B"/>
                </a:solidFill>
                <a:latin typeface="Trebuchet MS" panose="020B0603020202020204" pitchFamily="34" charset="0"/>
                <a:cs typeface="Century Gothic"/>
              </a:rPr>
              <a:t>1,200</a:t>
            </a:r>
            <a:endParaRPr lang="en-US" sz="1200" b="1" dirty="0">
              <a:solidFill>
                <a:srgbClr val="2C4E8B"/>
              </a:solidFill>
              <a:latin typeface="Trebuchet MS" panose="020B0603020202020204" pitchFamily="34" charset="0"/>
              <a:cs typeface="Century Gothic"/>
            </a:endParaRPr>
          </a:p>
        </p:txBody>
      </p:sp>
      <p:sp>
        <p:nvSpPr>
          <p:cNvPr id="12" name="TextBox 11"/>
          <p:cNvSpPr txBox="1"/>
          <p:nvPr/>
        </p:nvSpPr>
        <p:spPr>
          <a:xfrm>
            <a:off x="5613400" y="2276104"/>
            <a:ext cx="987544" cy="261610"/>
          </a:xfrm>
          <a:prstGeom prst="rect">
            <a:avLst/>
          </a:prstGeom>
          <a:noFill/>
        </p:spPr>
        <p:txBody>
          <a:bodyPr wrap="square" rtlCol="0">
            <a:spAutoFit/>
          </a:bodyPr>
          <a:lstStyle/>
          <a:p>
            <a:pPr>
              <a:lnSpc>
                <a:spcPct val="90000"/>
              </a:lnSpc>
            </a:pPr>
            <a:r>
              <a:rPr lang="en-US" sz="1200" b="1" dirty="0" smtClean="0">
                <a:solidFill>
                  <a:srgbClr val="2C4E8B"/>
                </a:solidFill>
                <a:latin typeface="Trebuchet MS" panose="020B0603020202020204" pitchFamily="34" charset="0"/>
                <a:cs typeface="Century Gothic"/>
              </a:rPr>
              <a:t>1,200 </a:t>
            </a:r>
            <a:endParaRPr lang="en-US" sz="1200" b="1" dirty="0">
              <a:solidFill>
                <a:srgbClr val="2C4E8B"/>
              </a:solidFill>
              <a:latin typeface="Trebuchet MS" panose="020B0603020202020204" pitchFamily="34" charset="0"/>
              <a:cs typeface="Century Gothic"/>
            </a:endParaRPr>
          </a:p>
        </p:txBody>
      </p:sp>
      <p:sp>
        <p:nvSpPr>
          <p:cNvPr id="13" name="TextBox 12"/>
          <p:cNvSpPr txBox="1"/>
          <p:nvPr/>
        </p:nvSpPr>
        <p:spPr>
          <a:xfrm>
            <a:off x="2514600" y="2058253"/>
            <a:ext cx="987544" cy="261610"/>
          </a:xfrm>
          <a:prstGeom prst="rect">
            <a:avLst/>
          </a:prstGeom>
          <a:noFill/>
        </p:spPr>
        <p:txBody>
          <a:bodyPr wrap="square" rtlCol="0">
            <a:spAutoFit/>
          </a:bodyPr>
          <a:lstStyle/>
          <a:p>
            <a:pPr algn="r">
              <a:lnSpc>
                <a:spcPct val="90000"/>
              </a:lnSpc>
            </a:pPr>
            <a:r>
              <a:rPr lang="en-US" sz="1200" b="1" dirty="0" smtClean="0">
                <a:solidFill>
                  <a:srgbClr val="2C4E8B"/>
                </a:solidFill>
                <a:latin typeface="Trebuchet MS" panose="020B0603020202020204" pitchFamily="34" charset="0"/>
                <a:cs typeface="Century Gothic"/>
              </a:rPr>
              <a:t>2,400</a:t>
            </a:r>
            <a:endParaRPr lang="en-US" sz="1200" b="1" dirty="0">
              <a:solidFill>
                <a:srgbClr val="2C4E8B"/>
              </a:solidFill>
              <a:latin typeface="Trebuchet MS" panose="020B0603020202020204" pitchFamily="34" charset="0"/>
              <a:cs typeface="Century Gothic"/>
            </a:endParaRPr>
          </a:p>
        </p:txBody>
      </p:sp>
      <p:sp>
        <p:nvSpPr>
          <p:cNvPr id="14" name="TextBox 13"/>
          <p:cNvSpPr txBox="1"/>
          <p:nvPr/>
        </p:nvSpPr>
        <p:spPr>
          <a:xfrm>
            <a:off x="5613400" y="2058253"/>
            <a:ext cx="987544" cy="261610"/>
          </a:xfrm>
          <a:prstGeom prst="rect">
            <a:avLst/>
          </a:prstGeom>
          <a:noFill/>
        </p:spPr>
        <p:txBody>
          <a:bodyPr wrap="square" rtlCol="0">
            <a:spAutoFit/>
          </a:bodyPr>
          <a:lstStyle/>
          <a:p>
            <a:pPr>
              <a:lnSpc>
                <a:spcPct val="90000"/>
              </a:lnSpc>
            </a:pPr>
            <a:r>
              <a:rPr lang="en-US" sz="1200" b="1" dirty="0" smtClean="0">
                <a:solidFill>
                  <a:srgbClr val="2C4E8B"/>
                </a:solidFill>
                <a:latin typeface="Trebuchet MS" panose="020B0603020202020204" pitchFamily="34" charset="0"/>
                <a:cs typeface="Century Gothic"/>
              </a:rPr>
              <a:t>2,400 </a:t>
            </a:r>
            <a:endParaRPr lang="en-US" sz="1200" b="1" dirty="0">
              <a:solidFill>
                <a:srgbClr val="2C4E8B"/>
              </a:solidFill>
              <a:latin typeface="Trebuchet MS" panose="020B0603020202020204" pitchFamily="34" charset="0"/>
              <a:cs typeface="Century Gothic"/>
            </a:endParaRPr>
          </a:p>
        </p:txBody>
      </p:sp>
      <p:sp>
        <p:nvSpPr>
          <p:cNvPr id="15" name="TextBox 14"/>
          <p:cNvSpPr txBox="1"/>
          <p:nvPr/>
        </p:nvSpPr>
        <p:spPr>
          <a:xfrm>
            <a:off x="2514600" y="1816826"/>
            <a:ext cx="987544" cy="261610"/>
          </a:xfrm>
          <a:prstGeom prst="rect">
            <a:avLst/>
          </a:prstGeom>
          <a:noFill/>
        </p:spPr>
        <p:txBody>
          <a:bodyPr wrap="square" rtlCol="0">
            <a:spAutoFit/>
          </a:bodyPr>
          <a:lstStyle/>
          <a:p>
            <a:pPr algn="r">
              <a:lnSpc>
                <a:spcPct val="90000"/>
              </a:lnSpc>
            </a:pPr>
            <a:r>
              <a:rPr lang="en-US" sz="1200" b="1" dirty="0" smtClean="0">
                <a:solidFill>
                  <a:srgbClr val="2C4E8B"/>
                </a:solidFill>
                <a:latin typeface="Trebuchet MS" panose="020B0603020202020204" pitchFamily="34" charset="0"/>
                <a:cs typeface="Century Gothic"/>
              </a:rPr>
              <a:t>3,600</a:t>
            </a:r>
            <a:endParaRPr lang="en-US" sz="1200" b="1" dirty="0">
              <a:solidFill>
                <a:srgbClr val="2C4E8B"/>
              </a:solidFill>
              <a:latin typeface="Trebuchet MS" panose="020B0603020202020204" pitchFamily="34" charset="0"/>
              <a:cs typeface="Century Gothic"/>
            </a:endParaRPr>
          </a:p>
        </p:txBody>
      </p:sp>
      <p:sp>
        <p:nvSpPr>
          <p:cNvPr id="16" name="TextBox 15"/>
          <p:cNvSpPr txBox="1"/>
          <p:nvPr/>
        </p:nvSpPr>
        <p:spPr>
          <a:xfrm>
            <a:off x="5613400" y="1816826"/>
            <a:ext cx="987544" cy="261610"/>
          </a:xfrm>
          <a:prstGeom prst="rect">
            <a:avLst/>
          </a:prstGeom>
          <a:noFill/>
        </p:spPr>
        <p:txBody>
          <a:bodyPr wrap="square" rtlCol="0">
            <a:spAutoFit/>
          </a:bodyPr>
          <a:lstStyle/>
          <a:p>
            <a:pPr>
              <a:lnSpc>
                <a:spcPct val="90000"/>
              </a:lnSpc>
            </a:pPr>
            <a:r>
              <a:rPr lang="en-US" sz="1200" b="1" dirty="0" smtClean="0">
                <a:solidFill>
                  <a:srgbClr val="2C4E8B"/>
                </a:solidFill>
                <a:latin typeface="Trebuchet MS" panose="020B0603020202020204" pitchFamily="34" charset="0"/>
                <a:cs typeface="Century Gothic"/>
              </a:rPr>
              <a:t>3,600 </a:t>
            </a:r>
            <a:endParaRPr lang="en-US" sz="1200" b="1" dirty="0">
              <a:solidFill>
                <a:srgbClr val="2C4E8B"/>
              </a:solidFill>
              <a:latin typeface="Trebuchet MS" panose="020B0603020202020204" pitchFamily="34" charset="0"/>
              <a:cs typeface="Century Gothic"/>
            </a:endParaRPr>
          </a:p>
        </p:txBody>
      </p:sp>
      <p:sp>
        <p:nvSpPr>
          <p:cNvPr id="17" name="TextBox 16"/>
          <p:cNvSpPr txBox="1"/>
          <p:nvPr/>
        </p:nvSpPr>
        <p:spPr>
          <a:xfrm>
            <a:off x="2514600" y="1594488"/>
            <a:ext cx="987544" cy="261610"/>
          </a:xfrm>
          <a:prstGeom prst="rect">
            <a:avLst/>
          </a:prstGeom>
          <a:noFill/>
        </p:spPr>
        <p:txBody>
          <a:bodyPr wrap="square" rtlCol="0">
            <a:spAutoFit/>
          </a:bodyPr>
          <a:lstStyle/>
          <a:p>
            <a:pPr algn="r">
              <a:lnSpc>
                <a:spcPct val="90000"/>
              </a:lnSpc>
            </a:pPr>
            <a:r>
              <a:rPr lang="en-US" sz="1200" b="1" dirty="0" smtClean="0">
                <a:solidFill>
                  <a:srgbClr val="2C4E8B"/>
                </a:solidFill>
                <a:latin typeface="Trebuchet MS" panose="020B0603020202020204" pitchFamily="34" charset="0"/>
                <a:cs typeface="Century Gothic"/>
              </a:rPr>
              <a:t>5,000</a:t>
            </a:r>
            <a:endParaRPr lang="en-US" sz="1200" b="1" dirty="0">
              <a:solidFill>
                <a:srgbClr val="2C4E8B"/>
              </a:solidFill>
              <a:latin typeface="Trebuchet MS" panose="020B0603020202020204" pitchFamily="34" charset="0"/>
              <a:cs typeface="Century Gothic"/>
            </a:endParaRPr>
          </a:p>
        </p:txBody>
      </p:sp>
      <p:sp>
        <p:nvSpPr>
          <p:cNvPr id="18" name="TextBox 17"/>
          <p:cNvSpPr txBox="1"/>
          <p:nvPr/>
        </p:nvSpPr>
        <p:spPr>
          <a:xfrm>
            <a:off x="5613400" y="1594488"/>
            <a:ext cx="987544" cy="261610"/>
          </a:xfrm>
          <a:prstGeom prst="rect">
            <a:avLst/>
          </a:prstGeom>
          <a:noFill/>
        </p:spPr>
        <p:txBody>
          <a:bodyPr wrap="square" rtlCol="0">
            <a:spAutoFit/>
          </a:bodyPr>
          <a:lstStyle/>
          <a:p>
            <a:pPr>
              <a:lnSpc>
                <a:spcPct val="90000"/>
              </a:lnSpc>
            </a:pPr>
            <a:r>
              <a:rPr lang="en-US" sz="1200" b="1" dirty="0" smtClean="0">
                <a:solidFill>
                  <a:srgbClr val="2C4E8B"/>
                </a:solidFill>
                <a:latin typeface="Trebuchet MS" panose="020B0603020202020204" pitchFamily="34" charset="0"/>
                <a:cs typeface="Century Gothic"/>
              </a:rPr>
              <a:t>5,000 </a:t>
            </a:r>
            <a:endParaRPr lang="en-US" sz="1200" b="1" dirty="0">
              <a:solidFill>
                <a:srgbClr val="2C4E8B"/>
              </a:solidFill>
              <a:latin typeface="Trebuchet MS" panose="020B0603020202020204" pitchFamily="34" charset="0"/>
              <a:cs typeface="Century Gothic"/>
            </a:endParaRPr>
          </a:p>
        </p:txBody>
      </p:sp>
      <p:sp>
        <p:nvSpPr>
          <p:cNvPr id="19" name="TextBox 18"/>
          <p:cNvSpPr txBox="1"/>
          <p:nvPr/>
        </p:nvSpPr>
        <p:spPr>
          <a:xfrm>
            <a:off x="6364613" y="1567189"/>
            <a:ext cx="987544" cy="261610"/>
          </a:xfrm>
          <a:prstGeom prst="rect">
            <a:avLst/>
          </a:prstGeom>
          <a:noFill/>
        </p:spPr>
        <p:txBody>
          <a:bodyPr wrap="square" rtlCol="0">
            <a:spAutoFit/>
          </a:bodyPr>
          <a:lstStyle/>
          <a:p>
            <a:pPr defTabSz="914400">
              <a:lnSpc>
                <a:spcPct val="90000"/>
              </a:lnSpc>
            </a:pPr>
            <a:r>
              <a:rPr lang="en-US" sz="1200" b="1" dirty="0" smtClean="0">
                <a:solidFill>
                  <a:srgbClr val="2C4E8B"/>
                </a:solidFill>
                <a:latin typeface="Trebuchet MS" panose="020B0603020202020204" pitchFamily="34" charset="0"/>
                <a:cs typeface="Century Gothic"/>
              </a:rPr>
              <a:t>= $600</a:t>
            </a:r>
            <a:endParaRPr lang="en-US" sz="1200" b="1" dirty="0">
              <a:solidFill>
                <a:srgbClr val="2C4E8B"/>
              </a:solidFill>
              <a:latin typeface="Trebuchet MS" panose="020B0603020202020204" pitchFamily="34" charset="0"/>
              <a:cs typeface="Century Gothic"/>
            </a:endParaRPr>
          </a:p>
        </p:txBody>
      </p:sp>
      <p:sp>
        <p:nvSpPr>
          <p:cNvPr id="20" name="TextBox 19"/>
          <p:cNvSpPr txBox="1"/>
          <p:nvPr/>
        </p:nvSpPr>
        <p:spPr>
          <a:xfrm>
            <a:off x="6364613" y="1806792"/>
            <a:ext cx="987544" cy="261610"/>
          </a:xfrm>
          <a:prstGeom prst="rect">
            <a:avLst/>
          </a:prstGeom>
          <a:noFill/>
        </p:spPr>
        <p:txBody>
          <a:bodyPr wrap="square" rtlCol="0">
            <a:spAutoFit/>
          </a:bodyPr>
          <a:lstStyle/>
          <a:p>
            <a:pPr defTabSz="914400">
              <a:lnSpc>
                <a:spcPct val="90000"/>
              </a:lnSpc>
            </a:pPr>
            <a:r>
              <a:rPr lang="en-US" sz="1200" b="1" dirty="0" smtClean="0">
                <a:solidFill>
                  <a:srgbClr val="2C4E8B"/>
                </a:solidFill>
                <a:latin typeface="Trebuchet MS" panose="020B0603020202020204" pitchFamily="34" charset="0"/>
                <a:cs typeface="Century Gothic"/>
              </a:rPr>
              <a:t>= $300</a:t>
            </a:r>
            <a:endParaRPr lang="en-US" sz="1200" b="1" dirty="0">
              <a:solidFill>
                <a:srgbClr val="2C4E8B"/>
              </a:solidFill>
              <a:latin typeface="Trebuchet MS" panose="020B0603020202020204" pitchFamily="34" charset="0"/>
              <a:cs typeface="Century Gothic"/>
            </a:endParaRPr>
          </a:p>
        </p:txBody>
      </p:sp>
      <p:sp>
        <p:nvSpPr>
          <p:cNvPr id="21" name="TextBox 20"/>
          <p:cNvSpPr txBox="1"/>
          <p:nvPr/>
        </p:nvSpPr>
        <p:spPr>
          <a:xfrm>
            <a:off x="6364613" y="2046395"/>
            <a:ext cx="987544" cy="261610"/>
          </a:xfrm>
          <a:prstGeom prst="rect">
            <a:avLst/>
          </a:prstGeom>
          <a:noFill/>
        </p:spPr>
        <p:txBody>
          <a:bodyPr wrap="square" rtlCol="0">
            <a:spAutoFit/>
          </a:bodyPr>
          <a:lstStyle/>
          <a:p>
            <a:pPr defTabSz="914400">
              <a:lnSpc>
                <a:spcPct val="90000"/>
              </a:lnSpc>
            </a:pPr>
            <a:r>
              <a:rPr lang="en-US" sz="1200" b="1" dirty="0" smtClean="0">
                <a:solidFill>
                  <a:srgbClr val="2C4E8B"/>
                </a:solidFill>
                <a:latin typeface="Trebuchet MS" panose="020B0603020202020204" pitchFamily="34" charset="0"/>
                <a:cs typeface="Century Gothic"/>
              </a:rPr>
              <a:t>= $300</a:t>
            </a:r>
            <a:endParaRPr lang="en-US" sz="1200" b="1" dirty="0">
              <a:solidFill>
                <a:srgbClr val="2C4E8B"/>
              </a:solidFill>
              <a:latin typeface="Trebuchet MS" panose="020B0603020202020204" pitchFamily="34" charset="0"/>
              <a:cs typeface="Century Gothic"/>
            </a:endParaRPr>
          </a:p>
        </p:txBody>
      </p:sp>
      <p:sp>
        <p:nvSpPr>
          <p:cNvPr id="22" name="TextBox 21"/>
          <p:cNvSpPr txBox="1"/>
          <p:nvPr/>
        </p:nvSpPr>
        <p:spPr>
          <a:xfrm>
            <a:off x="6364613" y="2285999"/>
            <a:ext cx="987544" cy="261610"/>
          </a:xfrm>
          <a:prstGeom prst="rect">
            <a:avLst/>
          </a:prstGeom>
          <a:noFill/>
        </p:spPr>
        <p:txBody>
          <a:bodyPr wrap="square" rtlCol="0">
            <a:spAutoFit/>
          </a:bodyPr>
          <a:lstStyle/>
          <a:p>
            <a:pPr defTabSz="914400">
              <a:lnSpc>
                <a:spcPct val="90000"/>
              </a:lnSpc>
            </a:pPr>
            <a:r>
              <a:rPr lang="en-US" sz="1200" b="1" dirty="0" smtClean="0">
                <a:solidFill>
                  <a:srgbClr val="2C4E8B"/>
                </a:solidFill>
                <a:latin typeface="Trebuchet MS" panose="020B0603020202020204" pitchFamily="34" charset="0"/>
                <a:cs typeface="Century Gothic"/>
              </a:rPr>
              <a:t>= $300</a:t>
            </a:r>
            <a:endParaRPr lang="en-US" sz="1200" b="1" dirty="0">
              <a:solidFill>
                <a:srgbClr val="2C4E8B"/>
              </a:solidFill>
              <a:latin typeface="Trebuchet MS" panose="020B0603020202020204" pitchFamily="34" charset="0"/>
              <a:cs typeface="Century Gothic"/>
            </a:endParaRPr>
          </a:p>
        </p:txBody>
      </p:sp>
      <p:sp>
        <p:nvSpPr>
          <p:cNvPr id="23" name="TextBox 22"/>
          <p:cNvSpPr txBox="1"/>
          <p:nvPr/>
        </p:nvSpPr>
        <p:spPr>
          <a:xfrm>
            <a:off x="5936988" y="2285999"/>
            <a:ext cx="2749812" cy="424732"/>
          </a:xfrm>
          <a:prstGeom prst="rect">
            <a:avLst/>
          </a:prstGeom>
          <a:noFill/>
        </p:spPr>
        <p:txBody>
          <a:bodyPr wrap="square" rtlCol="0">
            <a:spAutoFit/>
          </a:bodyPr>
          <a:lstStyle/>
          <a:p>
            <a:pPr defTabSz="914400">
              <a:lnSpc>
                <a:spcPct val="90000"/>
              </a:lnSpc>
            </a:pPr>
            <a:r>
              <a:rPr lang="en-US" sz="1200" b="1" dirty="0" smtClean="0">
                <a:solidFill>
                  <a:srgbClr val="2C4E8B"/>
                </a:solidFill>
                <a:latin typeface="Trebuchet MS" panose="020B0603020202020204" pitchFamily="34" charset="0"/>
                <a:cs typeface="Century Gothic"/>
              </a:rPr>
              <a:t>________________</a:t>
            </a:r>
          </a:p>
          <a:p>
            <a:pPr defTabSz="914400">
              <a:lnSpc>
                <a:spcPct val="90000"/>
              </a:lnSpc>
            </a:pPr>
            <a:r>
              <a:rPr lang="en-US" sz="1200" b="1" dirty="0" smtClean="0">
                <a:solidFill>
                  <a:srgbClr val="2C4E8B"/>
                </a:solidFill>
                <a:latin typeface="Trebuchet MS" panose="020B0603020202020204" pitchFamily="34" charset="0"/>
                <a:cs typeface="Century Gothic"/>
              </a:rPr>
              <a:t>             $1,500 USD</a:t>
            </a:r>
            <a:endParaRPr lang="en-US" sz="1200" b="1" dirty="0">
              <a:solidFill>
                <a:srgbClr val="2C4E8B"/>
              </a:solidFill>
              <a:latin typeface="Trebuchet MS" panose="020B0603020202020204" pitchFamily="34" charset="0"/>
              <a:cs typeface="Century Gothic"/>
            </a:endParaRPr>
          </a:p>
        </p:txBody>
      </p:sp>
      <p:sp>
        <p:nvSpPr>
          <p:cNvPr id="24" name="TextBox 23"/>
          <p:cNvSpPr txBox="1"/>
          <p:nvPr/>
        </p:nvSpPr>
        <p:spPr>
          <a:xfrm>
            <a:off x="6858000" y="2438400"/>
            <a:ext cx="1863868" cy="244682"/>
          </a:xfrm>
          <a:prstGeom prst="rect">
            <a:avLst/>
          </a:prstGeom>
          <a:noFill/>
        </p:spPr>
        <p:txBody>
          <a:bodyPr wrap="square" rtlCol="0">
            <a:spAutoFit/>
          </a:bodyPr>
          <a:lstStyle/>
          <a:p>
            <a:pPr algn="r" defTabSz="914400">
              <a:lnSpc>
                <a:spcPct val="90000"/>
              </a:lnSpc>
            </a:pPr>
            <a:r>
              <a:rPr lang="en-US" sz="1100" b="1" dirty="0" smtClean="0">
                <a:solidFill>
                  <a:srgbClr val="2C4E8B"/>
                </a:solidFill>
                <a:latin typeface="Trebuchet MS" panose="020B0603020202020204" pitchFamily="34" charset="0"/>
                <a:cs typeface="Century Gothic"/>
              </a:rPr>
              <a:t>  Weekly Potential</a:t>
            </a:r>
            <a:endParaRPr lang="en-US" sz="1100" b="1" dirty="0">
              <a:solidFill>
                <a:srgbClr val="2C4E8B"/>
              </a:solidFill>
              <a:latin typeface="Trebuchet MS" panose="020B0603020202020204" pitchFamily="34" charset="0"/>
              <a:cs typeface="Century Gothic"/>
            </a:endParaRPr>
          </a:p>
        </p:txBody>
      </p:sp>
    </p:spTree>
    <p:extLst>
      <p:ext uri="{BB962C8B-B14F-4D97-AF65-F5344CB8AC3E}">
        <p14:creationId xmlns:p14="http://schemas.microsoft.com/office/powerpoint/2010/main" val="4003381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3000"/>
                            </p:stCondLst>
                            <p:childTnLst>
                              <p:par>
                                <p:cTn id="40" presetID="2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par>
                          <p:cTn id="69" fill="hold">
                            <p:stCondLst>
                              <p:cond delay="6000"/>
                            </p:stCondLst>
                            <p:childTnLst>
                              <p:par>
                                <p:cTn id="70" presetID="22" presetClass="entr" presetSubtype="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childTnLst>
                          </p:cTn>
                        </p:par>
                        <p:par>
                          <p:cTn id="73" fill="hold">
                            <p:stCondLst>
                              <p:cond delay="6500"/>
                            </p:stCondLst>
                            <p:childTnLst>
                              <p:par>
                                <p:cTn id="74" presetID="22" presetClass="entr" presetSubtype="8"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4"/>
          <p:cNvSpPr>
            <a:spLocks noChangeArrowheads="1"/>
          </p:cNvSpPr>
          <p:nvPr/>
        </p:nvSpPr>
        <p:spPr bwMode="auto">
          <a:xfrm>
            <a:off x="-15457488" y="-1589088"/>
            <a:ext cx="7772400" cy="1143000"/>
          </a:xfrm>
          <a:prstGeom prst="rect">
            <a:avLst/>
          </a:prstGeom>
          <a:noFill/>
          <a:ln w="9525">
            <a:noFill/>
            <a:miter lim="800000"/>
            <a:headEnd/>
            <a:tailEnd/>
          </a:ln>
        </p:spPr>
        <p:txBody>
          <a:bodyPr anchor="ctr"/>
          <a:lstStyle/>
          <a:p>
            <a:pPr algn="ctr" fontAlgn="base">
              <a:spcBef>
                <a:spcPct val="0"/>
              </a:spcBef>
              <a:spcAft>
                <a:spcPct val="0"/>
              </a:spcAft>
            </a:pPr>
            <a:r>
              <a:rPr lang="en-US" sz="3800" dirty="0">
                <a:solidFill>
                  <a:srgbClr val="FFFFFF"/>
                </a:solidFill>
                <a:latin typeface="Trebuchet MS Bold"/>
              </a:rPr>
              <a:t>Five Steps To Successfully Implement </a:t>
            </a:r>
            <a:r>
              <a:rPr lang="en-US" sz="3800" dirty="0" smtClean="0">
                <a:solidFill>
                  <a:srgbClr val="FFFFFF"/>
                </a:solidFill>
                <a:latin typeface="Trebuchet MS Bold"/>
              </a:rPr>
              <a:t>Market (Country)</a:t>
            </a:r>
            <a:r>
              <a:rPr lang="en-US" sz="3800" baseline="30000" dirty="0" smtClean="0">
                <a:solidFill>
                  <a:srgbClr val="FFFFFF"/>
                </a:solidFill>
                <a:latin typeface="Trebuchet MS Bold"/>
              </a:rPr>
              <a:t>®</a:t>
            </a:r>
            <a:r>
              <a:rPr lang="en-US" sz="3800" dirty="0" smtClean="0">
                <a:solidFill>
                  <a:srgbClr val="FFFFFF"/>
                </a:solidFill>
                <a:latin typeface="Trebuchet MS Bold"/>
              </a:rPr>
              <a:t> </a:t>
            </a:r>
            <a:r>
              <a:rPr lang="en-US" sz="3800" dirty="0">
                <a:solidFill>
                  <a:srgbClr val="FFFFFF"/>
                </a:solidFill>
                <a:latin typeface="Trebuchet MS Bold"/>
              </a:rPr>
              <a:t>Into Your Practice</a:t>
            </a:r>
            <a:endParaRPr lang="en-US" sz="3800" dirty="0">
              <a:solidFill>
                <a:srgbClr val="000000"/>
              </a:solidFill>
            </a:endParaRPr>
          </a:p>
        </p:txBody>
      </p:sp>
      <p:pic>
        <p:nvPicPr>
          <p:cNvPr id="4" name="Picture 3" descr="NutraMetrixBuildingShareOfCustomer20120917Final_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9368" y="3020124"/>
            <a:ext cx="2542286" cy="1060810"/>
          </a:xfrm>
          <a:prstGeom prst="rect">
            <a:avLst/>
          </a:prstGeom>
        </p:spPr>
      </p:pic>
      <p:pic>
        <p:nvPicPr>
          <p:cNvPr id="5" name="Picture 4" descr="NutraMetrixBuildingShareOfCustomer20120917Final_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85369" y="4203699"/>
            <a:ext cx="2304519" cy="1344302"/>
          </a:xfrm>
          <a:prstGeom prst="rect">
            <a:avLst/>
          </a:prstGeom>
        </p:spPr>
      </p:pic>
      <p:pic>
        <p:nvPicPr>
          <p:cNvPr id="6" name="Picture 5" descr="NutraMetrixBuildingShareOfCustomer20120917Final_4.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4470" y="4466169"/>
            <a:ext cx="1673519" cy="171924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4472" y="4491567"/>
            <a:ext cx="1405724" cy="21582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4923" y="4373031"/>
            <a:ext cx="1595853" cy="1719244"/>
          </a:xfrm>
          <a:prstGeom prst="rect">
            <a:avLst/>
          </a:prstGeom>
        </p:spPr>
      </p:pic>
      <p:pic>
        <p:nvPicPr>
          <p:cNvPr id="9" name="Picture 8" descr="NutraMetrixBuildingShareOfCustomer20120917Final_7.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6029" y="4195233"/>
            <a:ext cx="2706895" cy="1252853"/>
          </a:xfrm>
          <a:prstGeom prst="rect">
            <a:avLst/>
          </a:prstGeom>
        </p:spPr>
      </p:pic>
      <p:pic>
        <p:nvPicPr>
          <p:cNvPr id="10" name="Picture 9" descr="NutraMetrixBuildingShareOfCustomer20120917Final_8.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7047" y="3048000"/>
            <a:ext cx="2880648" cy="1060810"/>
          </a:xfrm>
          <a:prstGeom prst="rect">
            <a:avLst/>
          </a:prstGeom>
        </p:spPr>
      </p:pic>
      <p:pic>
        <p:nvPicPr>
          <p:cNvPr id="11" name="Picture 10" descr="NutraMetrixBuildingShareOfCustomer20120917Final_9.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70563" y="1786464"/>
            <a:ext cx="2002736" cy="1646085"/>
          </a:xfrm>
          <a:prstGeom prst="rect">
            <a:avLst/>
          </a:prstGeom>
        </p:spPr>
      </p:pic>
      <p:pic>
        <p:nvPicPr>
          <p:cNvPr id="12" name="Picture 11" descr="NutraMetrixBuildingShareOfCustomer20120917Final_10.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70769" y="1413936"/>
            <a:ext cx="1207129" cy="1554635"/>
          </a:xfrm>
          <a:prstGeom prst="rect">
            <a:avLst/>
          </a:prstGeom>
        </p:spPr>
      </p:pic>
      <p:pic>
        <p:nvPicPr>
          <p:cNvPr id="13" name="Picture 12" descr="NutraMetrixBuildingShareOfCustomer20120917Final_11.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757619" y="1371600"/>
            <a:ext cx="1435752" cy="1627795"/>
          </a:xfrm>
          <a:prstGeom prst="rect">
            <a:avLst/>
          </a:prstGeom>
        </p:spPr>
      </p:pic>
      <p:pic>
        <p:nvPicPr>
          <p:cNvPr id="14" name="Picture 13" descr="NutraMetrixBuildingShareOfCustomer20120917Final_12.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936068" y="1782231"/>
            <a:ext cx="2533141" cy="2112475"/>
          </a:xfrm>
          <a:prstGeom prst="rect">
            <a:avLst/>
          </a:prstGeom>
        </p:spPr>
      </p:pic>
      <p:sp>
        <p:nvSpPr>
          <p:cNvPr id="30" name="Title 2"/>
          <p:cNvSpPr>
            <a:spLocks noGrp="1"/>
          </p:cNvSpPr>
          <p:nvPr>
            <p:ph type="title"/>
          </p:nvPr>
        </p:nvSpPr>
        <p:spPr>
          <a:xfrm>
            <a:off x="457200" y="76200"/>
            <a:ext cx="8579734" cy="1143000"/>
          </a:xfrm>
        </p:spPr>
        <p:txBody>
          <a:bodyPr>
            <a:noAutofit/>
          </a:bodyPr>
          <a:lstStyle/>
          <a:p>
            <a:pPr>
              <a:lnSpc>
                <a:spcPct val="90000"/>
              </a:lnSpc>
            </a:pPr>
            <a:r>
              <a:rPr lang="en-US" sz="2000" b="1" dirty="0" smtClean="0">
                <a:solidFill>
                  <a:srgbClr val="39639D"/>
                </a:solidFill>
                <a:effectLst/>
                <a:latin typeface="Trebuchet MS" panose="020B0603020202020204" pitchFamily="34" charset="0"/>
                <a:cs typeface="Futura Book"/>
              </a:rPr>
              <a:t>Option 2:  </a:t>
            </a:r>
            <a:r>
              <a:rPr lang="en-US" sz="2000" dirty="0" smtClean="0">
                <a:solidFill>
                  <a:srgbClr val="39639D"/>
                </a:solidFill>
                <a:effectLst/>
                <a:latin typeface="Trebuchet MS" panose="020B0603020202020204" pitchFamily="34" charset="0"/>
                <a:cs typeface="Futura Book"/>
              </a:rPr>
              <a:t>International HP (Full UnFranchise Owner - UFO)</a:t>
            </a:r>
            <a:br>
              <a:rPr lang="en-US" sz="2000" dirty="0" smtClean="0">
                <a:solidFill>
                  <a:srgbClr val="39639D"/>
                </a:solidFill>
                <a:effectLst/>
                <a:latin typeface="Trebuchet MS" panose="020B0603020202020204" pitchFamily="34" charset="0"/>
                <a:cs typeface="Futura Book"/>
              </a:rPr>
            </a:br>
            <a:r>
              <a:rPr lang="en-US" sz="2000" dirty="0" smtClean="0">
                <a:solidFill>
                  <a:srgbClr val="39639D"/>
                </a:solidFill>
                <a:latin typeface="Trebuchet MS" panose="020B0603020202020204" pitchFamily="34" charset="0"/>
                <a:cs typeface="Futura Book"/>
              </a:rPr>
              <a:t>Helps </a:t>
            </a:r>
            <a:r>
              <a:rPr lang="en-US" sz="2000" dirty="0" smtClean="0">
                <a:solidFill>
                  <a:srgbClr val="39639D"/>
                </a:solidFill>
                <a:effectLst/>
                <a:latin typeface="Trebuchet MS" panose="020B0603020202020204" pitchFamily="34" charset="0"/>
                <a:cs typeface="Futura Book"/>
              </a:rPr>
              <a:t>Leverage Your Existing Referral Network For Additional Income</a:t>
            </a:r>
            <a:endParaRPr lang="en-US" sz="2000" b="0" dirty="0">
              <a:solidFill>
                <a:srgbClr val="39639D"/>
              </a:solidFill>
              <a:effectLst/>
              <a:latin typeface="Trebuchet MS" panose="020B0603020202020204" pitchFamily="34" charset="0"/>
              <a:cs typeface="Futura Book"/>
            </a:endParaRPr>
          </a:p>
        </p:txBody>
      </p:sp>
      <p:sp>
        <p:nvSpPr>
          <p:cNvPr id="16" name="TextBox 15"/>
          <p:cNvSpPr txBox="1"/>
          <p:nvPr/>
        </p:nvSpPr>
        <p:spPr>
          <a:xfrm>
            <a:off x="4235956" y="5799851"/>
            <a:ext cx="4953000" cy="1015663"/>
          </a:xfrm>
          <a:prstGeom prst="rect">
            <a:avLst/>
          </a:prstGeom>
          <a:noFill/>
        </p:spPr>
        <p:txBody>
          <a:bodyPr wrap="square" rtlCol="0">
            <a:spAutoFit/>
          </a:bodyPr>
          <a:lstStyle/>
          <a:p>
            <a:pPr algn="r"/>
            <a:r>
              <a:rPr lang="en-US" sz="1500" dirty="0" smtClean="0">
                <a:latin typeface="Trebuchet MS" panose="020B0603020202020204" pitchFamily="34" charset="0"/>
              </a:rPr>
              <a:t>Refer professionals who need </a:t>
            </a:r>
          </a:p>
          <a:p>
            <a:pPr algn="r"/>
            <a:r>
              <a:rPr lang="en-US" sz="1500" dirty="0" smtClean="0">
                <a:latin typeface="Trebuchet MS" panose="020B0603020202020204" pitchFamily="34" charset="0"/>
              </a:rPr>
              <a:t>wellness for their patients or</a:t>
            </a:r>
          </a:p>
          <a:p>
            <a:pPr algn="r"/>
            <a:r>
              <a:rPr lang="en-US" sz="1500" dirty="0" smtClean="0">
                <a:latin typeface="Trebuchet MS" panose="020B0603020202020204" pitchFamily="34" charset="0"/>
              </a:rPr>
              <a:t>revenue for their practice to your </a:t>
            </a:r>
            <a:br>
              <a:rPr lang="en-US" sz="1500" dirty="0" smtClean="0">
                <a:latin typeface="Trebuchet MS" panose="020B0603020202020204" pitchFamily="34" charset="0"/>
              </a:rPr>
            </a:br>
            <a:r>
              <a:rPr lang="en-US" sz="1500" dirty="0" smtClean="0">
                <a:latin typeface="Trebuchet MS" panose="020B0603020202020204" pitchFamily="34" charset="0"/>
              </a:rPr>
              <a:t>Market Australia</a:t>
            </a:r>
            <a:r>
              <a:rPr lang="en-US" sz="1500" baseline="30000" dirty="0" smtClean="0"/>
              <a:t>®</a:t>
            </a:r>
            <a:r>
              <a:rPr lang="en-US" sz="1500" dirty="0" smtClean="0">
                <a:latin typeface="Trebuchet MS" panose="020B0603020202020204" pitchFamily="34" charset="0"/>
              </a:rPr>
              <a:t> UnFranchise Owner.  </a:t>
            </a:r>
            <a:endParaRPr lang="en-US" sz="1500" dirty="0">
              <a:latin typeface="Trebuchet MS" panose="020B0603020202020204" pitchFamily="34" charset="0"/>
            </a:endParaRPr>
          </a:p>
        </p:txBody>
      </p:sp>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17339" y="2895600"/>
            <a:ext cx="3771372" cy="1764969"/>
          </a:xfrm>
          <a:prstGeom prst="rect">
            <a:avLst/>
          </a:prstGeom>
        </p:spPr>
      </p:pic>
    </p:spTree>
    <p:extLst>
      <p:ext uri="{BB962C8B-B14F-4D97-AF65-F5344CB8AC3E}">
        <p14:creationId xmlns:p14="http://schemas.microsoft.com/office/powerpoint/2010/main" val="12642370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45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5500"/>
                            </p:stCondLst>
                            <p:childTnLst>
                              <p:par>
                                <p:cTn id="37" presetID="2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6500"/>
                            </p:stCondLst>
                            <p:childTnLst>
                              <p:par>
                                <p:cTn id="45" presetID="22" presetClass="entr" presetSubtype="4"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par>
                          <p:cTn id="48" fill="hold">
                            <p:stCondLst>
                              <p:cond delay="7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a:picLocks noChangeAspect="1"/>
          </p:cNvPicPr>
          <p:nvPr/>
        </p:nvPicPr>
        <p:blipFill>
          <a:blip r:embed="rId3" cstate="email">
            <a:alphaModFix amt="57000"/>
            <a:extLst>
              <a:ext uri="{28A0092B-C50C-407E-A947-70E740481C1C}">
                <a14:useLocalDpi xmlns:a14="http://schemas.microsoft.com/office/drawing/2010/main"/>
              </a:ext>
            </a:extLst>
          </a:blip>
          <a:stretch>
            <a:fillRect/>
          </a:stretch>
        </p:blipFill>
        <p:spPr>
          <a:xfrm>
            <a:off x="2413002" y="4813299"/>
            <a:ext cx="609600" cy="457200"/>
          </a:xfrm>
          <a:prstGeom prst="rect">
            <a:avLst/>
          </a:prstGeom>
          <a:ln>
            <a:noFill/>
          </a:ln>
        </p:spPr>
      </p:pic>
      <p:pic>
        <p:nvPicPr>
          <p:cNvPr id="81" name="Picture 80"/>
          <p:cNvPicPr>
            <a:picLocks noChangeAspect="1"/>
          </p:cNvPicPr>
          <p:nvPr/>
        </p:nvPicPr>
        <p:blipFill>
          <a:blip r:embed="rId3" cstate="email">
            <a:alphaModFix amt="57000"/>
            <a:extLst>
              <a:ext uri="{28A0092B-C50C-407E-A947-70E740481C1C}">
                <a14:useLocalDpi xmlns:a14="http://schemas.microsoft.com/office/drawing/2010/main"/>
              </a:ext>
            </a:extLst>
          </a:blip>
          <a:stretch>
            <a:fillRect/>
          </a:stretch>
        </p:blipFill>
        <p:spPr>
          <a:xfrm>
            <a:off x="7488765" y="4813299"/>
            <a:ext cx="609600" cy="457200"/>
          </a:xfrm>
          <a:prstGeom prst="rect">
            <a:avLst/>
          </a:prstGeom>
          <a:ln>
            <a:noFill/>
          </a:ln>
        </p:spPr>
      </p:pic>
      <p:pic>
        <p:nvPicPr>
          <p:cNvPr id="9" name="Picture 8" descr="NutraMetrixBV_ReferOfTeach_Revised_LS2_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219700"/>
            <a:ext cx="5991628" cy="445531"/>
          </a:xfrm>
          <a:prstGeom prst="rect">
            <a:avLst/>
          </a:prstGeom>
        </p:spPr>
      </p:pic>
      <p:pic>
        <p:nvPicPr>
          <p:cNvPr id="8" name="Picture 7" descr="NutraMetrixBV_ReferOfTeach_Revised_LS2_8.png"/>
          <p:cNvPicPr>
            <a:picLocks noChangeAspect="1"/>
          </p:cNvPicPr>
          <p:nvPr/>
        </p:nvPicPr>
        <p:blipFill rotWithShape="1">
          <a:blip r:embed="rId5">
            <a:extLst>
              <a:ext uri="{28A0092B-C50C-407E-A947-70E740481C1C}">
                <a14:useLocalDpi xmlns:a14="http://schemas.microsoft.com/office/drawing/2010/main" val="0"/>
              </a:ext>
            </a:extLst>
          </a:blip>
          <a:srcRect t="50000"/>
          <a:stretch/>
        </p:blipFill>
        <p:spPr>
          <a:xfrm>
            <a:off x="2449372" y="4960276"/>
            <a:ext cx="5602428" cy="273976"/>
          </a:xfrm>
          <a:prstGeom prst="rect">
            <a:avLst/>
          </a:prstGeom>
        </p:spPr>
      </p:pic>
      <p:sp>
        <p:nvSpPr>
          <p:cNvPr id="2" name="Title 2"/>
          <p:cNvSpPr>
            <a:spLocks noGrp="1"/>
          </p:cNvSpPr>
          <p:nvPr>
            <p:ph type="title"/>
          </p:nvPr>
        </p:nvSpPr>
        <p:spPr>
          <a:xfrm>
            <a:off x="228600" y="152400"/>
            <a:ext cx="8839200" cy="533400"/>
          </a:xfrm>
        </p:spPr>
        <p:txBody>
          <a:bodyPr>
            <a:noAutofit/>
          </a:bodyPr>
          <a:lstStyle/>
          <a:p>
            <a:pPr>
              <a:lnSpc>
                <a:spcPct val="90000"/>
              </a:lnSpc>
            </a:pPr>
            <a:r>
              <a:rPr lang="en-US" sz="2800" b="1" dirty="0">
                <a:solidFill>
                  <a:srgbClr val="39639D"/>
                </a:solidFill>
                <a:effectLst/>
                <a:latin typeface="Trebuchet MS" panose="020B0603020202020204" pitchFamily="34" charset="0"/>
                <a:cs typeface="Futura Book"/>
              </a:rPr>
              <a:t>Option 2: </a:t>
            </a:r>
            <a:r>
              <a:rPr lang="en-US" sz="2800" dirty="0" smtClean="0">
                <a:solidFill>
                  <a:srgbClr val="39639D"/>
                </a:solidFill>
                <a:effectLst/>
                <a:latin typeface="Trebuchet MS" panose="020B0603020202020204" pitchFamily="34" charset="0"/>
                <a:cs typeface="Futura Book"/>
              </a:rPr>
              <a:t>International HP Distributor Account</a:t>
            </a:r>
            <a:endParaRPr lang="en-US" sz="2800" dirty="0">
              <a:solidFill>
                <a:srgbClr val="39639D"/>
              </a:solidFill>
              <a:effectLst/>
              <a:latin typeface="Trebuchet MS" panose="020B0603020202020204" pitchFamily="34" charset="0"/>
              <a:cs typeface="Futura Book"/>
            </a:endParaRPr>
          </a:p>
        </p:txBody>
      </p:sp>
      <p:sp>
        <p:nvSpPr>
          <p:cNvPr id="27" name="TextBox 26"/>
          <p:cNvSpPr txBox="1"/>
          <p:nvPr/>
        </p:nvSpPr>
        <p:spPr>
          <a:xfrm>
            <a:off x="122734" y="2164440"/>
            <a:ext cx="2544266" cy="1065420"/>
          </a:xfrm>
          <a:prstGeom prst="rect">
            <a:avLst/>
          </a:prstGeom>
          <a:noFill/>
        </p:spPr>
        <p:txBody>
          <a:bodyPr wrap="square" rtlCol="0">
            <a:spAutoFit/>
          </a:bodyPr>
          <a:lstStyle/>
          <a:p>
            <a:pPr marL="177800" indent="-177800">
              <a:lnSpc>
                <a:spcPct val="90000"/>
              </a:lnSpc>
              <a:buFont typeface="Arial" pitchFamily="34" charset="0"/>
              <a:buChar char="•"/>
            </a:pPr>
            <a:r>
              <a:rPr lang="en-US" sz="1400" dirty="0">
                <a:solidFill>
                  <a:srgbClr val="39639D"/>
                </a:solidFill>
                <a:latin typeface="Trebuchet MS" panose="020B0603020202020204" pitchFamily="34" charset="0"/>
                <a:cs typeface="Futura Book"/>
              </a:rPr>
              <a:t>Additional requirements include training and basic monthly requirements</a:t>
            </a:r>
            <a:r>
              <a:rPr lang="en-US" sz="1400" dirty="0" smtClean="0">
                <a:solidFill>
                  <a:srgbClr val="39639D"/>
                </a:solidFill>
                <a:latin typeface="Trebuchet MS" panose="020B0603020202020204" pitchFamily="34" charset="0"/>
                <a:cs typeface="Futura Book"/>
              </a:rPr>
              <a:t>. Same as other UnFranchise Owners.</a:t>
            </a:r>
            <a:endParaRPr lang="en-US" sz="1400" dirty="0">
              <a:solidFill>
                <a:srgbClr val="39639D"/>
              </a:solidFill>
              <a:latin typeface="Trebuchet MS" panose="020B0603020202020204" pitchFamily="34" charset="0"/>
              <a:cs typeface="Futura Book"/>
            </a:endParaRPr>
          </a:p>
        </p:txBody>
      </p:sp>
      <p:sp>
        <p:nvSpPr>
          <p:cNvPr id="28" name="TextBox 27"/>
          <p:cNvSpPr txBox="1"/>
          <p:nvPr/>
        </p:nvSpPr>
        <p:spPr>
          <a:xfrm>
            <a:off x="76200" y="3276600"/>
            <a:ext cx="2362200" cy="1065420"/>
          </a:xfrm>
          <a:prstGeom prst="rect">
            <a:avLst/>
          </a:prstGeom>
          <a:noFill/>
        </p:spPr>
        <p:txBody>
          <a:bodyPr wrap="square" rtlCol="0">
            <a:spAutoFit/>
          </a:bodyPr>
          <a:lstStyle/>
          <a:p>
            <a:pPr marL="177800" indent="-177800">
              <a:lnSpc>
                <a:spcPct val="90000"/>
              </a:lnSpc>
              <a:buFont typeface="Arial" pitchFamily="34" charset="0"/>
              <a:buChar char="•"/>
            </a:pPr>
            <a:r>
              <a:rPr lang="en-US" sz="1400" dirty="0" smtClean="0">
                <a:solidFill>
                  <a:srgbClr val="39639D"/>
                </a:solidFill>
                <a:latin typeface="Trebuchet MS" panose="020B0603020202020204" pitchFamily="34" charset="0"/>
                <a:cs typeface="Futura Book"/>
              </a:rPr>
              <a:t>Add additional Market Australia</a:t>
            </a:r>
            <a:r>
              <a:rPr lang="en-US" sz="1400" baseline="30000" dirty="0" smtClean="0">
                <a:solidFill>
                  <a:srgbClr val="39639D"/>
                </a:solidFill>
              </a:rPr>
              <a:t>®</a:t>
            </a:r>
            <a:r>
              <a:rPr lang="en-US" sz="1400" dirty="0" smtClean="0">
                <a:solidFill>
                  <a:srgbClr val="39639D"/>
                </a:solidFill>
                <a:latin typeface="Trebuchet MS" panose="020B0603020202020204" pitchFamily="34" charset="0"/>
                <a:cs typeface="Futura Book"/>
              </a:rPr>
              <a:t> professionals to support development </a:t>
            </a:r>
            <a:r>
              <a:rPr lang="en-US" sz="1400" dirty="0">
                <a:solidFill>
                  <a:srgbClr val="39639D"/>
                </a:solidFill>
                <a:latin typeface="Trebuchet MS" panose="020B0603020202020204" pitchFamily="34" charset="0"/>
                <a:cs typeface="Futura Book"/>
              </a:rPr>
              <a:t>of additional locations or referrals</a:t>
            </a:r>
            <a:r>
              <a:rPr lang="en-US" sz="1400" dirty="0" smtClean="0">
                <a:solidFill>
                  <a:srgbClr val="39639D"/>
                </a:solidFill>
                <a:latin typeface="Trebuchet MS" panose="020B0603020202020204" pitchFamily="34" charset="0"/>
                <a:cs typeface="Futura Book"/>
              </a:rPr>
              <a:t>.</a:t>
            </a:r>
            <a:endParaRPr lang="en-US" sz="1400" dirty="0">
              <a:solidFill>
                <a:srgbClr val="39639D"/>
              </a:solidFill>
              <a:latin typeface="Trebuchet MS" panose="020B0603020202020204" pitchFamily="34" charset="0"/>
              <a:cs typeface="Futura Book"/>
            </a:endParaRPr>
          </a:p>
        </p:txBody>
      </p:sp>
      <p:sp>
        <p:nvSpPr>
          <p:cNvPr id="30" name="TextBox 29"/>
          <p:cNvSpPr txBox="1"/>
          <p:nvPr/>
        </p:nvSpPr>
        <p:spPr>
          <a:xfrm>
            <a:off x="76200" y="4419600"/>
            <a:ext cx="2209800" cy="871521"/>
          </a:xfrm>
          <a:prstGeom prst="rect">
            <a:avLst/>
          </a:prstGeom>
          <a:noFill/>
        </p:spPr>
        <p:txBody>
          <a:bodyPr wrap="square" rtlCol="0">
            <a:spAutoFit/>
          </a:bodyPr>
          <a:lstStyle/>
          <a:p>
            <a:pPr marL="177800" indent="-177800">
              <a:lnSpc>
                <a:spcPct val="90000"/>
              </a:lnSpc>
              <a:buFont typeface="Arial" pitchFamily="34" charset="0"/>
              <a:buChar char="•"/>
            </a:pPr>
            <a:r>
              <a:rPr lang="en-US" sz="1400" dirty="0" smtClean="0">
                <a:solidFill>
                  <a:srgbClr val="39639D"/>
                </a:solidFill>
                <a:latin typeface="Trebuchet MS" panose="020B0603020202020204" pitchFamily="34" charset="0"/>
                <a:cs typeface="Futura Book"/>
              </a:rPr>
              <a:t>Market Australia</a:t>
            </a:r>
            <a:r>
              <a:rPr lang="en-US" sz="1400" baseline="30000" dirty="0" smtClean="0">
                <a:solidFill>
                  <a:srgbClr val="39639D"/>
                </a:solidFill>
              </a:rPr>
              <a:t>®</a:t>
            </a:r>
            <a:r>
              <a:rPr lang="en-US" sz="1400" dirty="0" smtClean="0">
                <a:solidFill>
                  <a:srgbClr val="39639D"/>
                </a:solidFill>
                <a:latin typeface="Trebuchet MS" panose="020B0603020202020204" pitchFamily="34" charset="0"/>
                <a:cs typeface="Futura Book"/>
              </a:rPr>
              <a:t> professionals partner </a:t>
            </a:r>
            <a:r>
              <a:rPr lang="en-US" sz="1400" dirty="0">
                <a:solidFill>
                  <a:srgbClr val="39639D"/>
                </a:solidFill>
                <a:latin typeface="Trebuchet MS" panose="020B0603020202020204" pitchFamily="34" charset="0"/>
                <a:cs typeface="Futura Book"/>
              </a:rPr>
              <a:t>to provide business development support.</a:t>
            </a:r>
          </a:p>
        </p:txBody>
      </p:sp>
      <p:sp>
        <p:nvSpPr>
          <p:cNvPr id="34" name="TextBox 33"/>
          <p:cNvSpPr txBox="1"/>
          <p:nvPr/>
        </p:nvSpPr>
        <p:spPr>
          <a:xfrm>
            <a:off x="76200" y="1066800"/>
            <a:ext cx="2362200" cy="1061829"/>
          </a:xfrm>
          <a:prstGeom prst="rect">
            <a:avLst/>
          </a:prstGeom>
          <a:noFill/>
        </p:spPr>
        <p:txBody>
          <a:bodyPr wrap="square" rtlCol="0">
            <a:spAutoFit/>
          </a:bodyPr>
          <a:lstStyle/>
          <a:p>
            <a:pPr marL="177800" indent="-177800">
              <a:lnSpc>
                <a:spcPct val="90000"/>
              </a:lnSpc>
              <a:buFont typeface="Arial" pitchFamily="34" charset="0"/>
              <a:buChar char="•"/>
            </a:pPr>
            <a:r>
              <a:rPr lang="en-US" sz="1400" dirty="0">
                <a:solidFill>
                  <a:srgbClr val="39639D"/>
                </a:solidFill>
                <a:latin typeface="Trebuchet MS" panose="020B0603020202020204" pitchFamily="34" charset="0"/>
                <a:cs typeface="Futura Book"/>
              </a:rPr>
              <a:t>HP </a:t>
            </a:r>
            <a:r>
              <a:rPr lang="en-US" sz="1400" dirty="0" smtClean="0">
                <a:solidFill>
                  <a:srgbClr val="39639D"/>
                </a:solidFill>
                <a:latin typeface="Trebuchet MS" panose="020B0603020202020204" pitchFamily="34" charset="0"/>
                <a:cs typeface="Futura Book"/>
              </a:rPr>
              <a:t>Distributor Account provides </a:t>
            </a:r>
            <a:r>
              <a:rPr lang="en-US" sz="1400" dirty="0">
                <a:solidFill>
                  <a:srgbClr val="39639D"/>
                </a:solidFill>
                <a:latin typeface="Trebuchet MS" panose="020B0603020202020204" pitchFamily="34" charset="0"/>
                <a:cs typeface="Futura Book"/>
              </a:rPr>
              <a:t>unlimited income potential to leverage additional business development. </a:t>
            </a:r>
          </a:p>
        </p:txBody>
      </p:sp>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1812" y="2900121"/>
            <a:ext cx="3497677" cy="732310"/>
          </a:xfrm>
          <a:prstGeom prst="rect">
            <a:avLst/>
          </a:prstGeom>
        </p:spPr>
      </p:pic>
      <p:pic>
        <p:nvPicPr>
          <p:cNvPr id="54" name="Picture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9348" y="3610903"/>
            <a:ext cx="4032504" cy="552336"/>
          </a:xfrm>
          <a:prstGeom prst="rect">
            <a:avLst/>
          </a:prstGeom>
        </p:spPr>
      </p:pic>
      <p:pic>
        <p:nvPicPr>
          <p:cNvPr id="56" name="Picture 5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9667" y="4150717"/>
            <a:ext cx="4911087" cy="573558"/>
          </a:xfrm>
          <a:prstGeom prst="rect">
            <a:avLst/>
          </a:prstGeom>
        </p:spPr>
      </p:pic>
      <p:pic>
        <p:nvPicPr>
          <p:cNvPr id="60" name="Picture 59" descr="NutraMetrixBV_ReferOfTeach_Revised_LS2_1.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10000" y="914400"/>
            <a:ext cx="2893451" cy="1939636"/>
          </a:xfrm>
          <a:prstGeom prst="rect">
            <a:avLst/>
          </a:prstGeom>
        </p:spPr>
      </p:pic>
      <p:pic>
        <p:nvPicPr>
          <p:cNvPr id="61" name="Picture 60" descr="NutraMetrixBV_ReferOfTeach_Revised_LS2_6.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19601" y="1800225"/>
            <a:ext cx="1715432" cy="179241"/>
          </a:xfrm>
          <a:prstGeom prst="rect">
            <a:avLst/>
          </a:prstGeom>
        </p:spPr>
      </p:pic>
      <p:sp>
        <p:nvSpPr>
          <p:cNvPr id="62" name="TextBox 61"/>
          <p:cNvSpPr txBox="1"/>
          <p:nvPr/>
        </p:nvSpPr>
        <p:spPr>
          <a:xfrm>
            <a:off x="3276600" y="1801115"/>
            <a:ext cx="987544" cy="261610"/>
          </a:xfrm>
          <a:prstGeom prst="rect">
            <a:avLst/>
          </a:prstGeom>
          <a:noFill/>
        </p:spPr>
        <p:txBody>
          <a:bodyPr wrap="square" rtlCol="0">
            <a:spAutoFit/>
          </a:bodyPr>
          <a:lstStyle/>
          <a:p>
            <a:pPr algn="r">
              <a:lnSpc>
                <a:spcPct val="90000"/>
              </a:lnSpc>
            </a:pPr>
            <a:r>
              <a:rPr lang="en-US" sz="1200" b="1" dirty="0" smtClean="0">
                <a:solidFill>
                  <a:srgbClr val="2C4E8B"/>
                </a:solidFill>
                <a:latin typeface="Trebuchet MS" panose="020B0603020202020204" pitchFamily="34" charset="0"/>
                <a:cs typeface="Century Gothic"/>
              </a:rPr>
              <a:t>1,200</a:t>
            </a:r>
            <a:endParaRPr lang="en-US" sz="1200" b="1" dirty="0">
              <a:solidFill>
                <a:srgbClr val="2C4E8B"/>
              </a:solidFill>
              <a:latin typeface="Trebuchet MS" panose="020B0603020202020204" pitchFamily="34" charset="0"/>
              <a:cs typeface="Century Gothic"/>
            </a:endParaRPr>
          </a:p>
        </p:txBody>
      </p:sp>
      <p:sp>
        <p:nvSpPr>
          <p:cNvPr id="63" name="TextBox 62"/>
          <p:cNvSpPr txBox="1"/>
          <p:nvPr/>
        </p:nvSpPr>
        <p:spPr>
          <a:xfrm>
            <a:off x="6375400" y="1801115"/>
            <a:ext cx="987544" cy="261610"/>
          </a:xfrm>
          <a:prstGeom prst="rect">
            <a:avLst/>
          </a:prstGeom>
          <a:noFill/>
        </p:spPr>
        <p:txBody>
          <a:bodyPr wrap="square" rtlCol="0">
            <a:spAutoFit/>
          </a:bodyPr>
          <a:lstStyle/>
          <a:p>
            <a:pPr>
              <a:lnSpc>
                <a:spcPct val="90000"/>
              </a:lnSpc>
            </a:pPr>
            <a:r>
              <a:rPr lang="en-US" sz="1200" b="1" dirty="0" smtClean="0">
                <a:solidFill>
                  <a:srgbClr val="2C4E8B"/>
                </a:solidFill>
                <a:latin typeface="Trebuchet MS" panose="020B0603020202020204" pitchFamily="34" charset="0"/>
                <a:cs typeface="Century Gothic"/>
              </a:rPr>
              <a:t>1,200 </a:t>
            </a:r>
            <a:endParaRPr lang="en-US" sz="1200" b="1" dirty="0">
              <a:solidFill>
                <a:srgbClr val="2C4E8B"/>
              </a:solidFill>
              <a:latin typeface="Trebuchet MS" panose="020B0603020202020204" pitchFamily="34" charset="0"/>
              <a:cs typeface="Century Gothic"/>
            </a:endParaRPr>
          </a:p>
        </p:txBody>
      </p:sp>
      <p:sp>
        <p:nvSpPr>
          <p:cNvPr id="64" name="TextBox 63"/>
          <p:cNvSpPr txBox="1"/>
          <p:nvPr/>
        </p:nvSpPr>
        <p:spPr>
          <a:xfrm>
            <a:off x="3276600" y="1583264"/>
            <a:ext cx="987544" cy="261610"/>
          </a:xfrm>
          <a:prstGeom prst="rect">
            <a:avLst/>
          </a:prstGeom>
          <a:noFill/>
        </p:spPr>
        <p:txBody>
          <a:bodyPr wrap="square" rtlCol="0">
            <a:spAutoFit/>
          </a:bodyPr>
          <a:lstStyle/>
          <a:p>
            <a:pPr algn="r">
              <a:lnSpc>
                <a:spcPct val="90000"/>
              </a:lnSpc>
            </a:pPr>
            <a:r>
              <a:rPr lang="en-US" sz="1200" b="1" dirty="0" smtClean="0">
                <a:solidFill>
                  <a:srgbClr val="2C4E8B"/>
                </a:solidFill>
                <a:latin typeface="Trebuchet MS" panose="020B0603020202020204" pitchFamily="34" charset="0"/>
                <a:cs typeface="Century Gothic"/>
              </a:rPr>
              <a:t>2,400</a:t>
            </a:r>
            <a:endParaRPr lang="en-US" sz="1200" b="1" dirty="0">
              <a:solidFill>
                <a:srgbClr val="2C4E8B"/>
              </a:solidFill>
              <a:latin typeface="Trebuchet MS" panose="020B0603020202020204" pitchFamily="34" charset="0"/>
              <a:cs typeface="Century Gothic"/>
            </a:endParaRPr>
          </a:p>
        </p:txBody>
      </p:sp>
      <p:sp>
        <p:nvSpPr>
          <p:cNvPr id="65" name="TextBox 64"/>
          <p:cNvSpPr txBox="1"/>
          <p:nvPr/>
        </p:nvSpPr>
        <p:spPr>
          <a:xfrm>
            <a:off x="6375400" y="1583264"/>
            <a:ext cx="987544" cy="261610"/>
          </a:xfrm>
          <a:prstGeom prst="rect">
            <a:avLst/>
          </a:prstGeom>
          <a:noFill/>
        </p:spPr>
        <p:txBody>
          <a:bodyPr wrap="square" rtlCol="0">
            <a:spAutoFit/>
          </a:bodyPr>
          <a:lstStyle/>
          <a:p>
            <a:pPr>
              <a:lnSpc>
                <a:spcPct val="90000"/>
              </a:lnSpc>
            </a:pPr>
            <a:r>
              <a:rPr lang="en-US" sz="1200" b="1" dirty="0" smtClean="0">
                <a:solidFill>
                  <a:srgbClr val="2C4E8B"/>
                </a:solidFill>
                <a:latin typeface="Trebuchet MS" panose="020B0603020202020204" pitchFamily="34" charset="0"/>
                <a:cs typeface="Century Gothic"/>
              </a:rPr>
              <a:t>2,400 </a:t>
            </a:r>
            <a:endParaRPr lang="en-US" sz="1200" b="1" dirty="0">
              <a:solidFill>
                <a:srgbClr val="2C4E8B"/>
              </a:solidFill>
              <a:latin typeface="Trebuchet MS" panose="020B0603020202020204" pitchFamily="34" charset="0"/>
              <a:cs typeface="Century Gothic"/>
            </a:endParaRPr>
          </a:p>
        </p:txBody>
      </p:sp>
      <p:sp>
        <p:nvSpPr>
          <p:cNvPr id="66" name="TextBox 65"/>
          <p:cNvSpPr txBox="1"/>
          <p:nvPr/>
        </p:nvSpPr>
        <p:spPr>
          <a:xfrm>
            <a:off x="3276600" y="1341837"/>
            <a:ext cx="987544" cy="261610"/>
          </a:xfrm>
          <a:prstGeom prst="rect">
            <a:avLst/>
          </a:prstGeom>
          <a:noFill/>
        </p:spPr>
        <p:txBody>
          <a:bodyPr wrap="square" rtlCol="0">
            <a:spAutoFit/>
          </a:bodyPr>
          <a:lstStyle/>
          <a:p>
            <a:pPr algn="r">
              <a:lnSpc>
                <a:spcPct val="90000"/>
              </a:lnSpc>
            </a:pPr>
            <a:r>
              <a:rPr lang="en-US" sz="1200" b="1" dirty="0" smtClean="0">
                <a:solidFill>
                  <a:srgbClr val="2C4E8B"/>
                </a:solidFill>
                <a:latin typeface="Trebuchet MS" panose="020B0603020202020204" pitchFamily="34" charset="0"/>
                <a:cs typeface="Century Gothic"/>
              </a:rPr>
              <a:t>3,600</a:t>
            </a:r>
            <a:endParaRPr lang="en-US" sz="1200" b="1" dirty="0">
              <a:solidFill>
                <a:srgbClr val="2C4E8B"/>
              </a:solidFill>
              <a:latin typeface="Trebuchet MS" panose="020B0603020202020204" pitchFamily="34" charset="0"/>
              <a:cs typeface="Century Gothic"/>
            </a:endParaRPr>
          </a:p>
        </p:txBody>
      </p:sp>
      <p:sp>
        <p:nvSpPr>
          <p:cNvPr id="67" name="TextBox 66"/>
          <p:cNvSpPr txBox="1"/>
          <p:nvPr/>
        </p:nvSpPr>
        <p:spPr>
          <a:xfrm>
            <a:off x="6375400" y="1341837"/>
            <a:ext cx="987544" cy="261610"/>
          </a:xfrm>
          <a:prstGeom prst="rect">
            <a:avLst/>
          </a:prstGeom>
          <a:noFill/>
        </p:spPr>
        <p:txBody>
          <a:bodyPr wrap="square" rtlCol="0">
            <a:spAutoFit/>
          </a:bodyPr>
          <a:lstStyle/>
          <a:p>
            <a:pPr>
              <a:lnSpc>
                <a:spcPct val="90000"/>
              </a:lnSpc>
            </a:pPr>
            <a:r>
              <a:rPr lang="en-US" sz="1200" b="1" dirty="0" smtClean="0">
                <a:solidFill>
                  <a:srgbClr val="2C4E8B"/>
                </a:solidFill>
                <a:latin typeface="Trebuchet MS" panose="020B0603020202020204" pitchFamily="34" charset="0"/>
                <a:cs typeface="Century Gothic"/>
              </a:rPr>
              <a:t>3,600 </a:t>
            </a:r>
            <a:endParaRPr lang="en-US" sz="1200" b="1" dirty="0">
              <a:solidFill>
                <a:srgbClr val="2C4E8B"/>
              </a:solidFill>
              <a:latin typeface="Trebuchet MS" panose="020B0603020202020204" pitchFamily="34" charset="0"/>
              <a:cs typeface="Century Gothic"/>
            </a:endParaRPr>
          </a:p>
        </p:txBody>
      </p:sp>
      <p:sp>
        <p:nvSpPr>
          <p:cNvPr id="68" name="TextBox 67"/>
          <p:cNvSpPr txBox="1"/>
          <p:nvPr/>
        </p:nvSpPr>
        <p:spPr>
          <a:xfrm>
            <a:off x="3276600" y="1119499"/>
            <a:ext cx="987544" cy="261610"/>
          </a:xfrm>
          <a:prstGeom prst="rect">
            <a:avLst/>
          </a:prstGeom>
          <a:noFill/>
        </p:spPr>
        <p:txBody>
          <a:bodyPr wrap="square" rtlCol="0">
            <a:spAutoFit/>
          </a:bodyPr>
          <a:lstStyle/>
          <a:p>
            <a:pPr algn="r">
              <a:lnSpc>
                <a:spcPct val="90000"/>
              </a:lnSpc>
            </a:pPr>
            <a:r>
              <a:rPr lang="en-US" sz="1200" b="1" dirty="0" smtClean="0">
                <a:solidFill>
                  <a:srgbClr val="2C4E8B"/>
                </a:solidFill>
                <a:latin typeface="Trebuchet MS" panose="020B0603020202020204" pitchFamily="34" charset="0"/>
                <a:cs typeface="Century Gothic"/>
              </a:rPr>
              <a:t>5,000</a:t>
            </a:r>
            <a:endParaRPr lang="en-US" sz="1200" b="1" dirty="0">
              <a:solidFill>
                <a:srgbClr val="2C4E8B"/>
              </a:solidFill>
              <a:latin typeface="Trebuchet MS" panose="020B0603020202020204" pitchFamily="34" charset="0"/>
              <a:cs typeface="Century Gothic"/>
            </a:endParaRPr>
          </a:p>
        </p:txBody>
      </p:sp>
      <p:sp>
        <p:nvSpPr>
          <p:cNvPr id="69" name="TextBox 68"/>
          <p:cNvSpPr txBox="1"/>
          <p:nvPr/>
        </p:nvSpPr>
        <p:spPr>
          <a:xfrm>
            <a:off x="6375400" y="1119499"/>
            <a:ext cx="987544" cy="261610"/>
          </a:xfrm>
          <a:prstGeom prst="rect">
            <a:avLst/>
          </a:prstGeom>
          <a:noFill/>
        </p:spPr>
        <p:txBody>
          <a:bodyPr wrap="square" rtlCol="0">
            <a:spAutoFit/>
          </a:bodyPr>
          <a:lstStyle/>
          <a:p>
            <a:pPr>
              <a:lnSpc>
                <a:spcPct val="90000"/>
              </a:lnSpc>
            </a:pPr>
            <a:r>
              <a:rPr lang="en-US" sz="1200" b="1" dirty="0" smtClean="0">
                <a:solidFill>
                  <a:srgbClr val="2C4E8B"/>
                </a:solidFill>
                <a:latin typeface="Trebuchet MS" panose="020B0603020202020204" pitchFamily="34" charset="0"/>
                <a:cs typeface="Century Gothic"/>
              </a:rPr>
              <a:t>5,000 </a:t>
            </a:r>
            <a:endParaRPr lang="en-US" sz="1200" b="1" dirty="0">
              <a:solidFill>
                <a:srgbClr val="2C4E8B"/>
              </a:solidFill>
              <a:latin typeface="Trebuchet MS" panose="020B0603020202020204" pitchFamily="34" charset="0"/>
              <a:cs typeface="Century Gothic"/>
            </a:endParaRPr>
          </a:p>
        </p:txBody>
      </p:sp>
      <p:sp>
        <p:nvSpPr>
          <p:cNvPr id="70" name="TextBox 69"/>
          <p:cNvSpPr txBox="1"/>
          <p:nvPr/>
        </p:nvSpPr>
        <p:spPr>
          <a:xfrm>
            <a:off x="7126613" y="1092200"/>
            <a:ext cx="987544" cy="261610"/>
          </a:xfrm>
          <a:prstGeom prst="rect">
            <a:avLst/>
          </a:prstGeom>
          <a:noFill/>
        </p:spPr>
        <p:txBody>
          <a:bodyPr wrap="square" rtlCol="0">
            <a:spAutoFit/>
          </a:bodyPr>
          <a:lstStyle/>
          <a:p>
            <a:pPr defTabSz="914400">
              <a:lnSpc>
                <a:spcPct val="90000"/>
              </a:lnSpc>
            </a:pPr>
            <a:r>
              <a:rPr lang="en-US" sz="1200" b="1" dirty="0" smtClean="0">
                <a:solidFill>
                  <a:srgbClr val="2C4E8B"/>
                </a:solidFill>
                <a:latin typeface="Trebuchet MS" panose="020B0603020202020204" pitchFamily="34" charset="0"/>
                <a:cs typeface="Century Gothic"/>
              </a:rPr>
              <a:t>= $600</a:t>
            </a:r>
            <a:endParaRPr lang="en-US" sz="1200" b="1" dirty="0">
              <a:solidFill>
                <a:srgbClr val="2C4E8B"/>
              </a:solidFill>
              <a:latin typeface="Trebuchet MS" panose="020B0603020202020204" pitchFamily="34" charset="0"/>
              <a:cs typeface="Century Gothic"/>
            </a:endParaRPr>
          </a:p>
        </p:txBody>
      </p:sp>
      <p:sp>
        <p:nvSpPr>
          <p:cNvPr id="71" name="TextBox 70"/>
          <p:cNvSpPr txBox="1"/>
          <p:nvPr/>
        </p:nvSpPr>
        <p:spPr>
          <a:xfrm>
            <a:off x="7126613" y="1331803"/>
            <a:ext cx="987544" cy="261610"/>
          </a:xfrm>
          <a:prstGeom prst="rect">
            <a:avLst/>
          </a:prstGeom>
          <a:noFill/>
        </p:spPr>
        <p:txBody>
          <a:bodyPr wrap="square" rtlCol="0">
            <a:spAutoFit/>
          </a:bodyPr>
          <a:lstStyle/>
          <a:p>
            <a:pPr defTabSz="914400">
              <a:lnSpc>
                <a:spcPct val="90000"/>
              </a:lnSpc>
            </a:pPr>
            <a:r>
              <a:rPr lang="en-US" sz="1200" b="1" dirty="0" smtClean="0">
                <a:solidFill>
                  <a:srgbClr val="2C4E8B"/>
                </a:solidFill>
                <a:latin typeface="Trebuchet MS" panose="020B0603020202020204" pitchFamily="34" charset="0"/>
                <a:cs typeface="Century Gothic"/>
              </a:rPr>
              <a:t>= $300</a:t>
            </a:r>
            <a:endParaRPr lang="en-US" sz="1200" b="1" dirty="0">
              <a:solidFill>
                <a:srgbClr val="2C4E8B"/>
              </a:solidFill>
              <a:latin typeface="Trebuchet MS" panose="020B0603020202020204" pitchFamily="34" charset="0"/>
              <a:cs typeface="Century Gothic"/>
            </a:endParaRPr>
          </a:p>
        </p:txBody>
      </p:sp>
      <p:sp>
        <p:nvSpPr>
          <p:cNvPr id="72" name="TextBox 71"/>
          <p:cNvSpPr txBox="1"/>
          <p:nvPr/>
        </p:nvSpPr>
        <p:spPr>
          <a:xfrm>
            <a:off x="7126613" y="1571406"/>
            <a:ext cx="987544" cy="261610"/>
          </a:xfrm>
          <a:prstGeom prst="rect">
            <a:avLst/>
          </a:prstGeom>
          <a:noFill/>
        </p:spPr>
        <p:txBody>
          <a:bodyPr wrap="square" rtlCol="0">
            <a:spAutoFit/>
          </a:bodyPr>
          <a:lstStyle/>
          <a:p>
            <a:pPr defTabSz="914400">
              <a:lnSpc>
                <a:spcPct val="90000"/>
              </a:lnSpc>
            </a:pPr>
            <a:r>
              <a:rPr lang="en-US" sz="1200" b="1" dirty="0" smtClean="0">
                <a:solidFill>
                  <a:srgbClr val="2C4E8B"/>
                </a:solidFill>
                <a:latin typeface="Trebuchet MS" panose="020B0603020202020204" pitchFamily="34" charset="0"/>
                <a:cs typeface="Century Gothic"/>
              </a:rPr>
              <a:t>= $300</a:t>
            </a:r>
            <a:endParaRPr lang="en-US" sz="1200" b="1" dirty="0">
              <a:solidFill>
                <a:srgbClr val="2C4E8B"/>
              </a:solidFill>
              <a:latin typeface="Trebuchet MS" panose="020B0603020202020204" pitchFamily="34" charset="0"/>
              <a:cs typeface="Century Gothic"/>
            </a:endParaRPr>
          </a:p>
        </p:txBody>
      </p:sp>
      <p:sp>
        <p:nvSpPr>
          <p:cNvPr id="73" name="TextBox 72"/>
          <p:cNvSpPr txBox="1"/>
          <p:nvPr/>
        </p:nvSpPr>
        <p:spPr>
          <a:xfrm>
            <a:off x="7126613" y="1811010"/>
            <a:ext cx="987544" cy="261610"/>
          </a:xfrm>
          <a:prstGeom prst="rect">
            <a:avLst/>
          </a:prstGeom>
          <a:noFill/>
        </p:spPr>
        <p:txBody>
          <a:bodyPr wrap="square" rtlCol="0">
            <a:spAutoFit/>
          </a:bodyPr>
          <a:lstStyle/>
          <a:p>
            <a:pPr defTabSz="914400">
              <a:lnSpc>
                <a:spcPct val="90000"/>
              </a:lnSpc>
            </a:pPr>
            <a:r>
              <a:rPr lang="en-US" sz="1200" b="1" u="sng" dirty="0" smtClean="0">
                <a:solidFill>
                  <a:srgbClr val="2C4E8B"/>
                </a:solidFill>
                <a:latin typeface="Trebuchet MS" panose="020B0603020202020204" pitchFamily="34" charset="0"/>
                <a:cs typeface="Century Gothic"/>
              </a:rPr>
              <a:t>= $300</a:t>
            </a:r>
            <a:endParaRPr lang="en-US" sz="1200" b="1" u="sng" dirty="0">
              <a:solidFill>
                <a:srgbClr val="2C4E8B"/>
              </a:solidFill>
              <a:latin typeface="Trebuchet MS" panose="020B0603020202020204" pitchFamily="34" charset="0"/>
              <a:cs typeface="Century Gothic"/>
            </a:endParaRPr>
          </a:p>
        </p:txBody>
      </p:sp>
      <p:pic>
        <p:nvPicPr>
          <p:cNvPr id="76" name="Picture 75" descr="NutraMetrixBV_ReferOfTeach_Revised_LS2_6.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19600" y="1600200"/>
            <a:ext cx="1715432" cy="179241"/>
          </a:xfrm>
          <a:prstGeom prst="rect">
            <a:avLst/>
          </a:prstGeom>
        </p:spPr>
      </p:pic>
      <p:pic>
        <p:nvPicPr>
          <p:cNvPr id="77" name="Picture 76" descr="NutraMetrixBV_ReferOfTeach_Revised_LS2_6.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19600" y="1412875"/>
            <a:ext cx="1715432" cy="179241"/>
          </a:xfrm>
          <a:prstGeom prst="rect">
            <a:avLst/>
          </a:prstGeom>
        </p:spPr>
      </p:pic>
      <p:pic>
        <p:nvPicPr>
          <p:cNvPr id="78" name="Picture 77" descr="NutraMetrixBV_ReferOfTeach_Revised_LS2_6.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19600" y="1225550"/>
            <a:ext cx="1715432" cy="179241"/>
          </a:xfrm>
          <a:prstGeom prst="rect">
            <a:avLst/>
          </a:prstGeom>
        </p:spPr>
      </p:pic>
      <p:pic>
        <p:nvPicPr>
          <p:cNvPr id="79" name="Picture 78" descr="NutraMetrixBV_ReferOfTeach_Revised_LS2_5.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46972" y="3246841"/>
            <a:ext cx="4834271" cy="1464621"/>
          </a:xfrm>
          <a:prstGeom prst="rect">
            <a:avLst/>
          </a:prstGeom>
        </p:spPr>
      </p:pic>
      <p:pic>
        <p:nvPicPr>
          <p:cNvPr id="80" name="Picture 79" descr="NutraMetrixBV_ReferOfTeach_Revised_LS2_7.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20845" y="2362072"/>
            <a:ext cx="2872909" cy="476258"/>
          </a:xfrm>
          <a:prstGeom prst="rect">
            <a:avLst/>
          </a:prstGeom>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94466" y="4996145"/>
            <a:ext cx="5889207" cy="669228"/>
          </a:xfrm>
          <a:prstGeom prst="rect">
            <a:avLst/>
          </a:prstGeom>
        </p:spPr>
      </p:pic>
      <p:sp>
        <p:nvSpPr>
          <p:cNvPr id="29" name="Title 2"/>
          <p:cNvSpPr txBox="1">
            <a:spLocks/>
          </p:cNvSpPr>
          <p:nvPr/>
        </p:nvSpPr>
        <p:spPr>
          <a:xfrm>
            <a:off x="685800" y="5029200"/>
            <a:ext cx="9144000" cy="1143000"/>
          </a:xfrm>
          <a:prstGeom prst="rect">
            <a:avLst/>
          </a:prstGeom>
        </p:spPr>
        <p:txBody>
          <a:bodyPr rtlCol="0">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algn="ctr">
              <a:lnSpc>
                <a:spcPct val="90000"/>
              </a:lnSpc>
            </a:pPr>
            <a:r>
              <a:rPr lang="en-US" sz="2800" dirty="0" smtClean="0">
                <a:solidFill>
                  <a:srgbClr val="C00000"/>
                </a:solidFill>
                <a:effectLst/>
                <a:latin typeface="Trebuchet MS" panose="020B0603020202020204" pitchFamily="34" charset="0"/>
                <a:cs typeface="Futura Book"/>
              </a:rPr>
              <a:t>Annual earning</a:t>
            </a:r>
            <a:br>
              <a:rPr lang="en-US" sz="2800" dirty="0" smtClean="0">
                <a:solidFill>
                  <a:srgbClr val="C00000"/>
                </a:solidFill>
                <a:effectLst/>
                <a:latin typeface="Trebuchet MS" panose="020B0603020202020204" pitchFamily="34" charset="0"/>
                <a:cs typeface="Futura Book"/>
              </a:rPr>
            </a:br>
            <a:r>
              <a:rPr lang="en-US" sz="2800" dirty="0" smtClean="0">
                <a:solidFill>
                  <a:srgbClr val="C00000"/>
                </a:solidFill>
                <a:effectLst/>
                <a:latin typeface="Trebuchet MS" panose="020B0603020202020204" pitchFamily="34" charset="0"/>
                <a:cs typeface="Futura Book"/>
              </a:rPr>
              <a:t>potential of</a:t>
            </a:r>
            <a:br>
              <a:rPr lang="en-US" sz="2800" dirty="0" smtClean="0">
                <a:solidFill>
                  <a:srgbClr val="C00000"/>
                </a:solidFill>
                <a:effectLst/>
                <a:latin typeface="Trebuchet MS" panose="020B0603020202020204" pitchFamily="34" charset="0"/>
                <a:cs typeface="Futura Book"/>
              </a:rPr>
            </a:br>
            <a:r>
              <a:rPr lang="en-US" sz="2800" dirty="0" smtClean="0">
                <a:solidFill>
                  <a:srgbClr val="C00000"/>
                </a:solidFill>
                <a:effectLst/>
                <a:latin typeface="Trebuchet MS" panose="020B0603020202020204" pitchFamily="34" charset="0"/>
                <a:cs typeface="Futura Book"/>
              </a:rPr>
              <a:t>$109,000 USD </a:t>
            </a:r>
            <a:endParaRPr lang="en-US" sz="2800" dirty="0">
              <a:solidFill>
                <a:srgbClr val="C00000"/>
              </a:solidFill>
              <a:effectLst/>
              <a:latin typeface="Trebuchet MS" panose="020B0603020202020204" pitchFamily="34" charset="0"/>
              <a:cs typeface="Futura Book"/>
            </a:endParaRPr>
          </a:p>
        </p:txBody>
      </p:sp>
      <p:pic>
        <p:nvPicPr>
          <p:cNvPr id="11" name="Picture 10" descr="2100Bonus.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18579" y="2514600"/>
            <a:ext cx="1554642" cy="1464190"/>
          </a:xfrm>
          <a:prstGeom prst="rect">
            <a:avLst/>
          </a:prstGeom>
        </p:spPr>
      </p:pic>
      <p:sp>
        <p:nvSpPr>
          <p:cNvPr id="49" name="TextBox 48"/>
          <p:cNvSpPr txBox="1"/>
          <p:nvPr/>
        </p:nvSpPr>
        <p:spPr>
          <a:xfrm>
            <a:off x="4343400" y="3962400"/>
            <a:ext cx="1905000" cy="427809"/>
          </a:xfrm>
          <a:prstGeom prst="rect">
            <a:avLst/>
          </a:prstGeom>
          <a:noFill/>
        </p:spPr>
        <p:txBody>
          <a:bodyPr wrap="square" rtlCol="0">
            <a:spAutoFit/>
          </a:bodyPr>
          <a:lstStyle/>
          <a:p>
            <a:pPr algn="ctr">
              <a:lnSpc>
                <a:spcPct val="90000"/>
              </a:lnSpc>
            </a:pPr>
            <a:r>
              <a:rPr lang="en-US" sz="1200" b="1" dirty="0">
                <a:solidFill>
                  <a:srgbClr val="2C4E8B"/>
                </a:solidFill>
                <a:latin typeface="Trebuchet MS" panose="020B0603020202020204" pitchFamily="34" charset="0"/>
                <a:cs typeface="Century Gothic"/>
              </a:rPr>
              <a:t>Repeats To Achieve </a:t>
            </a:r>
            <a:r>
              <a:rPr lang="en-US" sz="1200" b="1" dirty="0" smtClean="0">
                <a:solidFill>
                  <a:srgbClr val="2C4E8B"/>
                </a:solidFill>
                <a:latin typeface="Trebuchet MS" panose="020B0603020202020204" pitchFamily="34" charset="0"/>
                <a:cs typeface="Century Gothic"/>
              </a:rPr>
              <a:t/>
            </a:r>
            <a:br>
              <a:rPr lang="en-US" sz="1200" b="1" dirty="0" smtClean="0">
                <a:solidFill>
                  <a:srgbClr val="2C4E8B"/>
                </a:solidFill>
                <a:latin typeface="Trebuchet MS" panose="020B0603020202020204" pitchFamily="34" charset="0"/>
                <a:cs typeface="Century Gothic"/>
              </a:rPr>
            </a:br>
            <a:r>
              <a:rPr lang="en-US" sz="1200" b="1" dirty="0" smtClean="0">
                <a:solidFill>
                  <a:srgbClr val="2C4E8B"/>
                </a:solidFill>
                <a:latin typeface="Trebuchet MS" panose="020B0603020202020204" pitchFamily="34" charset="0"/>
                <a:cs typeface="Century Gothic"/>
              </a:rPr>
              <a:t>Weekly </a:t>
            </a:r>
            <a:r>
              <a:rPr lang="en-US" sz="1200" b="1" dirty="0">
                <a:solidFill>
                  <a:srgbClr val="2C4E8B"/>
                </a:solidFill>
                <a:latin typeface="Trebuchet MS" panose="020B0603020202020204" pitchFamily="34" charset="0"/>
                <a:cs typeface="Century Gothic"/>
              </a:rPr>
              <a:t>Potential</a:t>
            </a:r>
          </a:p>
        </p:txBody>
      </p:sp>
      <p:sp>
        <p:nvSpPr>
          <p:cNvPr id="38" name="TextBox 37"/>
          <p:cNvSpPr txBox="1"/>
          <p:nvPr/>
        </p:nvSpPr>
        <p:spPr>
          <a:xfrm>
            <a:off x="7086600" y="2057400"/>
            <a:ext cx="1752600" cy="757130"/>
          </a:xfrm>
          <a:prstGeom prst="rect">
            <a:avLst/>
          </a:prstGeom>
          <a:noFill/>
        </p:spPr>
        <p:txBody>
          <a:bodyPr wrap="square" rtlCol="0">
            <a:spAutoFit/>
          </a:bodyPr>
          <a:lstStyle/>
          <a:p>
            <a:pPr defTabSz="914400">
              <a:lnSpc>
                <a:spcPct val="90000"/>
              </a:lnSpc>
            </a:pPr>
            <a:r>
              <a:rPr lang="en-US" sz="1200" b="1" dirty="0" smtClean="0">
                <a:solidFill>
                  <a:srgbClr val="2C4E8B"/>
                </a:solidFill>
                <a:latin typeface="Trebuchet MS" panose="020B0603020202020204" pitchFamily="34" charset="0"/>
                <a:cs typeface="Century Gothic"/>
              </a:rPr>
              <a:t>= $1,500</a:t>
            </a:r>
          </a:p>
          <a:p>
            <a:pPr defTabSz="914400">
              <a:lnSpc>
                <a:spcPct val="90000"/>
              </a:lnSpc>
            </a:pPr>
            <a:endParaRPr lang="en-US" sz="1200" b="1" dirty="0" smtClean="0">
              <a:solidFill>
                <a:srgbClr val="2C4E8B"/>
              </a:solidFill>
              <a:latin typeface="Trebuchet MS" panose="020B0603020202020204" pitchFamily="34" charset="0"/>
              <a:cs typeface="Century Gothic"/>
            </a:endParaRPr>
          </a:p>
          <a:p>
            <a:pPr defTabSz="914400">
              <a:lnSpc>
                <a:spcPct val="90000"/>
              </a:lnSpc>
            </a:pPr>
            <a:r>
              <a:rPr lang="en-US" sz="1200" b="1" u="sng" dirty="0" smtClean="0">
                <a:solidFill>
                  <a:srgbClr val="2C4E8B"/>
                </a:solidFill>
                <a:latin typeface="Trebuchet MS" panose="020B0603020202020204" pitchFamily="34" charset="0"/>
                <a:cs typeface="Century Gothic"/>
              </a:rPr>
              <a:t>+ </a:t>
            </a:r>
            <a:r>
              <a:rPr lang="en-US" sz="1200" b="1" u="sng" dirty="0" smtClean="0">
                <a:solidFill>
                  <a:srgbClr val="FF0000"/>
                </a:solidFill>
                <a:latin typeface="Trebuchet MS" panose="020B0603020202020204" pitchFamily="34" charset="0"/>
                <a:cs typeface="Century Gothic"/>
              </a:rPr>
              <a:t>$600 Mgnt Bonus</a:t>
            </a:r>
          </a:p>
          <a:p>
            <a:pPr defTabSz="914400">
              <a:lnSpc>
                <a:spcPct val="90000"/>
              </a:lnSpc>
            </a:pPr>
            <a:r>
              <a:rPr lang="en-US" sz="1200" b="1" dirty="0" smtClean="0">
                <a:solidFill>
                  <a:srgbClr val="2C4E8B"/>
                </a:solidFill>
                <a:latin typeface="Trebuchet MS" panose="020B0603020202020204" pitchFamily="34" charset="0"/>
                <a:cs typeface="Century Gothic"/>
              </a:rPr>
              <a:t>    $2,100 USD</a:t>
            </a:r>
            <a:endParaRPr lang="en-US" sz="1200" b="1" dirty="0">
              <a:solidFill>
                <a:srgbClr val="FF0000"/>
              </a:solidFill>
              <a:latin typeface="Trebuchet MS" panose="020B0603020202020204" pitchFamily="34" charset="0"/>
              <a:cs typeface="Century Gothic"/>
            </a:endParaRPr>
          </a:p>
        </p:txBody>
      </p:sp>
      <p:sp>
        <p:nvSpPr>
          <p:cNvPr id="39" name="TextBox 38"/>
          <p:cNvSpPr txBox="1"/>
          <p:nvPr/>
        </p:nvSpPr>
        <p:spPr>
          <a:xfrm>
            <a:off x="7467600" y="2895600"/>
            <a:ext cx="1524000" cy="923330"/>
          </a:xfrm>
          <a:prstGeom prst="rect">
            <a:avLst/>
          </a:prstGeom>
          <a:solidFill>
            <a:srgbClr val="39639D"/>
          </a:solidFill>
        </p:spPr>
        <p:txBody>
          <a:bodyPr wrap="square" rtlCol="0">
            <a:spAutoFit/>
          </a:bodyPr>
          <a:lstStyle/>
          <a:p>
            <a:pPr marL="177800" indent="-177800">
              <a:lnSpc>
                <a:spcPct val="90000"/>
              </a:lnSpc>
              <a:buFont typeface="Arial" pitchFamily="34" charset="0"/>
              <a:buChar char="•"/>
            </a:pPr>
            <a:r>
              <a:rPr lang="en-US" sz="1200" dirty="0" smtClean="0">
                <a:solidFill>
                  <a:schemeClr val="bg1"/>
                </a:solidFill>
                <a:latin typeface="Trebuchet MS" panose="020B0603020202020204" pitchFamily="34" charset="0"/>
                <a:cs typeface="Futura Book"/>
              </a:rPr>
              <a:t>Management bonus earned according to compensation plan.</a:t>
            </a:r>
            <a:endParaRPr lang="en-US" sz="1200" dirty="0">
              <a:solidFill>
                <a:schemeClr val="bg1"/>
              </a:solidFill>
              <a:latin typeface="Trebuchet MS" panose="020B0603020202020204" pitchFamily="34" charset="0"/>
              <a:cs typeface="Futura Book"/>
            </a:endParaRPr>
          </a:p>
        </p:txBody>
      </p:sp>
      <p:sp>
        <p:nvSpPr>
          <p:cNvPr id="40" name="Rectangle 39"/>
          <p:cNvSpPr/>
          <p:nvPr/>
        </p:nvSpPr>
        <p:spPr>
          <a:xfrm>
            <a:off x="0" y="6248400"/>
            <a:ext cx="9144000" cy="346249"/>
          </a:xfrm>
          <a:prstGeom prst="rect">
            <a:avLst/>
          </a:prstGeom>
        </p:spPr>
        <p:txBody>
          <a:bodyPr wrap="square">
            <a:spAutoFit/>
          </a:bodyPr>
          <a:lstStyle/>
          <a:p>
            <a:pPr algn="ctr" defTabSz="914400">
              <a:lnSpc>
                <a:spcPct val="90000"/>
              </a:lnSpc>
            </a:pPr>
            <a:r>
              <a:rPr lang="en-US" dirty="0">
                <a:solidFill>
                  <a:srgbClr val="39639D"/>
                </a:solidFill>
                <a:latin typeface="Trebuchet MS" panose="020B0603020202020204" pitchFamily="34" charset="0"/>
                <a:cs typeface="Futura Book"/>
              </a:rPr>
              <a:t>Business Volume (BV) </a:t>
            </a:r>
            <a:r>
              <a:rPr lang="en-US" dirty="0" smtClean="0">
                <a:solidFill>
                  <a:srgbClr val="39639D"/>
                </a:solidFill>
                <a:latin typeface="Trebuchet MS" panose="020B0603020202020204" pitchFamily="34" charset="0"/>
                <a:cs typeface="Futura Book"/>
              </a:rPr>
              <a:t>compensation is shared 100% according </a:t>
            </a:r>
            <a:r>
              <a:rPr lang="en-US" dirty="0">
                <a:solidFill>
                  <a:srgbClr val="39639D"/>
                </a:solidFill>
                <a:latin typeface="Trebuchet MS" panose="020B0603020202020204" pitchFamily="34" charset="0"/>
                <a:cs typeface="Futura Book"/>
              </a:rPr>
              <a:t>to </a:t>
            </a:r>
            <a:r>
              <a:rPr lang="en-US" dirty="0" smtClean="0">
                <a:solidFill>
                  <a:srgbClr val="39639D"/>
                </a:solidFill>
                <a:latin typeface="Trebuchet MS" panose="020B0603020202020204" pitchFamily="34" charset="0"/>
                <a:cs typeface="Futura Book"/>
              </a:rPr>
              <a:t>compensation plan</a:t>
            </a:r>
            <a:r>
              <a:rPr lang="en-US" dirty="0">
                <a:solidFill>
                  <a:srgbClr val="39639D"/>
                </a:solidFill>
                <a:latin typeface="Trebuchet MS" panose="020B0603020202020204" pitchFamily="34" charset="0"/>
                <a:cs typeface="Futura Book"/>
              </a:rPr>
              <a:t>.</a:t>
            </a:r>
          </a:p>
        </p:txBody>
      </p:sp>
      <p:sp>
        <p:nvSpPr>
          <p:cNvPr id="41" name="TextBox 40"/>
          <p:cNvSpPr txBox="1"/>
          <p:nvPr/>
        </p:nvSpPr>
        <p:spPr>
          <a:xfrm>
            <a:off x="7848600" y="1412875"/>
            <a:ext cx="987544" cy="261610"/>
          </a:xfrm>
          <a:prstGeom prst="rect">
            <a:avLst/>
          </a:prstGeom>
          <a:noFill/>
        </p:spPr>
        <p:txBody>
          <a:bodyPr wrap="square" rtlCol="0">
            <a:spAutoFit/>
          </a:bodyPr>
          <a:lstStyle/>
          <a:p>
            <a:pPr algn="ctr" defTabSz="914400">
              <a:lnSpc>
                <a:spcPct val="90000"/>
              </a:lnSpc>
            </a:pPr>
            <a:r>
              <a:rPr lang="en-US" sz="1200" b="1" dirty="0" smtClean="0">
                <a:solidFill>
                  <a:srgbClr val="2C4E8B"/>
                </a:solidFill>
                <a:latin typeface="Trebuchet MS" panose="020B0603020202020204" pitchFamily="34" charset="0"/>
                <a:cs typeface="Century Gothic"/>
              </a:rPr>
              <a:t>USD</a:t>
            </a:r>
            <a:endParaRPr lang="en-US" sz="1200" b="1" dirty="0">
              <a:solidFill>
                <a:srgbClr val="2C4E8B"/>
              </a:solidFill>
              <a:latin typeface="Trebuchet MS" panose="020B0603020202020204" pitchFamily="34" charset="0"/>
              <a:cs typeface="Century Gothic"/>
            </a:endParaRPr>
          </a:p>
        </p:txBody>
      </p:sp>
      <p:sp>
        <p:nvSpPr>
          <p:cNvPr id="3" name="TextBox 2"/>
          <p:cNvSpPr txBox="1"/>
          <p:nvPr/>
        </p:nvSpPr>
        <p:spPr>
          <a:xfrm>
            <a:off x="7696200" y="838200"/>
            <a:ext cx="451500" cy="1323439"/>
          </a:xfrm>
          <a:prstGeom prst="rect">
            <a:avLst/>
          </a:prstGeom>
          <a:noFill/>
        </p:spPr>
        <p:txBody>
          <a:bodyPr wrap="square" rtlCol="0">
            <a:spAutoFit/>
          </a:bodyPr>
          <a:lstStyle/>
          <a:p>
            <a:r>
              <a:rPr lang="en-US" sz="8000" dirty="0" smtClean="0"/>
              <a:t>}</a:t>
            </a:r>
            <a:endParaRPr lang="en-US" sz="8000" dirty="0"/>
          </a:p>
        </p:txBody>
      </p:sp>
      <p:sp>
        <p:nvSpPr>
          <p:cNvPr id="42" name="TextBox 41"/>
          <p:cNvSpPr txBox="1"/>
          <p:nvPr/>
        </p:nvSpPr>
        <p:spPr>
          <a:xfrm>
            <a:off x="0" y="6553200"/>
            <a:ext cx="9829800" cy="307777"/>
          </a:xfrm>
          <a:prstGeom prst="rect">
            <a:avLst/>
          </a:prstGeom>
          <a:noFill/>
        </p:spPr>
        <p:txBody>
          <a:bodyPr wrap="square" rtlCol="0">
            <a:spAutoFit/>
          </a:bodyPr>
          <a:lstStyle/>
          <a:p>
            <a:r>
              <a:rPr lang="en-US" sz="700" b="1" dirty="0">
                <a:solidFill>
                  <a:srgbClr val="39639D"/>
                </a:solidFill>
              </a:rPr>
              <a:t>The income levels mentioned in this presentation are for illustration purposes only. They are not intended to represent the income of a typical </a:t>
            </a:r>
            <a:r>
              <a:rPr lang="en-US" sz="700" b="1" dirty="0" smtClean="0">
                <a:solidFill>
                  <a:srgbClr val="39639D"/>
                </a:solidFill>
              </a:rPr>
              <a:t>Market Australia </a:t>
            </a:r>
            <a:r>
              <a:rPr lang="en-US" sz="700" b="1" dirty="0">
                <a:solidFill>
                  <a:srgbClr val="39639D"/>
                </a:solidFill>
              </a:rPr>
              <a:t>Independent Distributor, nor are they intended to represent that any given Independent Distributor will earn income in that amount. The success of any Independent Distributor depends on the amount of hard work, talent, and dedication which he or she devotes to building his or her Market Australia business</a:t>
            </a:r>
            <a:endParaRPr lang="en-US" sz="700" dirty="0">
              <a:solidFill>
                <a:srgbClr val="39639D"/>
              </a:solidFill>
            </a:endParaRPr>
          </a:p>
        </p:txBody>
      </p:sp>
    </p:spTree>
    <p:extLst>
      <p:ext uri="{BB962C8B-B14F-4D97-AF65-F5344CB8AC3E}">
        <p14:creationId xmlns:p14="http://schemas.microsoft.com/office/powerpoint/2010/main" val="7077497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par>
                          <p:cTn id="45" fill="hold">
                            <p:stCondLst>
                              <p:cond delay="500"/>
                            </p:stCondLst>
                            <p:childTnLst>
                              <p:par>
                                <p:cTn id="46" presetID="22" presetClass="entr" presetSubtype="4" fill="hold"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ipe(down)">
                                      <p:cBhvr>
                                        <p:cTn id="48" dur="500"/>
                                        <p:tgtEl>
                                          <p:spTgt spid="61"/>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fade">
                                      <p:cBhvr>
                                        <p:cTn id="59" dur="500"/>
                                        <p:tgtEl>
                                          <p:spTgt spid="73"/>
                                        </p:tgtEl>
                                      </p:cBhvr>
                                    </p:animEffect>
                                  </p:childTnLst>
                                </p:cTn>
                              </p:par>
                            </p:childTnLst>
                          </p:cTn>
                        </p:par>
                        <p:par>
                          <p:cTn id="60" fill="hold">
                            <p:stCondLst>
                              <p:cond delay="2000"/>
                            </p:stCondLst>
                            <p:childTnLst>
                              <p:par>
                                <p:cTn id="61" presetID="22" presetClass="entr" presetSubtype="4" fill="hold"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wipe(down)">
                                      <p:cBhvr>
                                        <p:cTn id="63" dur="500"/>
                                        <p:tgtEl>
                                          <p:spTgt spid="76"/>
                                        </p:tgtEl>
                                      </p:cBhvr>
                                    </p:animEffect>
                                  </p:childTnLst>
                                </p:cTn>
                              </p:par>
                            </p:childTnLst>
                          </p:cTn>
                        </p:par>
                        <p:par>
                          <p:cTn id="64" fill="hold">
                            <p:stCondLst>
                              <p:cond delay="2500"/>
                            </p:stCondLst>
                            <p:childTnLst>
                              <p:par>
                                <p:cTn id="65" presetID="10" presetClass="entr" presetSubtype="0"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500"/>
                                        <p:tgtEl>
                                          <p:spTgt spid="65"/>
                                        </p:tgtEl>
                                      </p:cBhvr>
                                    </p:animEffect>
                                  </p:childTnLst>
                                </p:cTn>
                              </p:par>
                            </p:childTnLst>
                          </p:cTn>
                        </p:par>
                        <p:par>
                          <p:cTn id="71" fill="hold">
                            <p:stCondLst>
                              <p:cond delay="3000"/>
                            </p:stCondLst>
                            <p:childTnLst>
                              <p:par>
                                <p:cTn id="72" presetID="10" presetClass="entr" presetSubtype="0" fill="hold" grpId="0"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childTnLst>
                          </p:cTn>
                        </p:par>
                        <p:par>
                          <p:cTn id="75" fill="hold">
                            <p:stCondLst>
                              <p:cond delay="3500"/>
                            </p:stCondLst>
                            <p:childTnLst>
                              <p:par>
                                <p:cTn id="76" presetID="22" presetClass="entr" presetSubtype="4" fill="hold" nodeType="after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wipe(down)">
                                      <p:cBhvr>
                                        <p:cTn id="78" dur="500"/>
                                        <p:tgtEl>
                                          <p:spTgt spid="77"/>
                                        </p:tgtEl>
                                      </p:cBhvr>
                                    </p:animEffect>
                                  </p:childTnLst>
                                </p:cTn>
                              </p:par>
                            </p:childTnLst>
                          </p:cTn>
                        </p:par>
                        <p:par>
                          <p:cTn id="79" fill="hold">
                            <p:stCondLst>
                              <p:cond delay="4000"/>
                            </p:stCondLst>
                            <p:childTnLst>
                              <p:par>
                                <p:cTn id="80" presetID="10" presetClass="entr" presetSubtype="0" fill="hold" grpId="0" nodeType="after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500"/>
                                        <p:tgtEl>
                                          <p:spTgt spid="6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500"/>
                                        <p:tgtEl>
                                          <p:spTgt spid="67"/>
                                        </p:tgtEl>
                                      </p:cBhvr>
                                    </p:animEffect>
                                  </p:childTnLst>
                                </p:cTn>
                              </p:par>
                            </p:childTnLst>
                          </p:cTn>
                        </p:par>
                        <p:par>
                          <p:cTn id="86" fill="hold">
                            <p:stCondLst>
                              <p:cond delay="4500"/>
                            </p:stCondLst>
                            <p:childTnLst>
                              <p:par>
                                <p:cTn id="87" presetID="10" presetClass="entr" presetSubtype="0" fill="hold" grpId="0" nodeType="after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fade">
                                      <p:cBhvr>
                                        <p:cTn id="89" dur="500"/>
                                        <p:tgtEl>
                                          <p:spTgt spid="71"/>
                                        </p:tgtEl>
                                      </p:cBhvr>
                                    </p:animEffect>
                                  </p:childTnLst>
                                </p:cTn>
                              </p:par>
                            </p:childTnLst>
                          </p:cTn>
                        </p:par>
                        <p:par>
                          <p:cTn id="90" fill="hold">
                            <p:stCondLst>
                              <p:cond delay="5000"/>
                            </p:stCondLst>
                            <p:childTnLst>
                              <p:par>
                                <p:cTn id="91" presetID="22" presetClass="entr" presetSubtype="4" fill="hold" nodeType="after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down)">
                                      <p:cBhvr>
                                        <p:cTn id="93" dur="500"/>
                                        <p:tgtEl>
                                          <p:spTgt spid="78"/>
                                        </p:tgtEl>
                                      </p:cBhvr>
                                    </p:animEffect>
                                  </p:childTnLst>
                                </p:cTn>
                              </p:par>
                            </p:childTnLst>
                          </p:cTn>
                        </p:par>
                        <p:par>
                          <p:cTn id="94" fill="hold">
                            <p:stCondLst>
                              <p:cond delay="5500"/>
                            </p:stCondLst>
                            <p:childTnLst>
                              <p:par>
                                <p:cTn id="95" presetID="10" presetClass="entr" presetSubtype="0" fill="hold" grpId="0" nodeType="after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500"/>
                                        <p:tgtEl>
                                          <p:spTgt spid="6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fade">
                                      <p:cBhvr>
                                        <p:cTn id="100" dur="500"/>
                                        <p:tgtEl>
                                          <p:spTgt spid="69"/>
                                        </p:tgtEl>
                                      </p:cBhvr>
                                    </p:animEffect>
                                  </p:childTnLst>
                                </p:cTn>
                              </p:par>
                            </p:childTnLst>
                          </p:cTn>
                        </p:par>
                        <p:par>
                          <p:cTn id="101" fill="hold">
                            <p:stCondLst>
                              <p:cond delay="6000"/>
                            </p:stCondLst>
                            <p:childTnLst>
                              <p:par>
                                <p:cTn id="102" presetID="10" presetClass="entr" presetSubtype="0" fill="hold" grpId="0" nodeType="afterEffect">
                                  <p:stCondLst>
                                    <p:cond delay="0"/>
                                  </p:stCondLst>
                                  <p:childTnLst>
                                    <p:set>
                                      <p:cBhvr>
                                        <p:cTn id="103" dur="1" fill="hold">
                                          <p:stCondLst>
                                            <p:cond delay="0"/>
                                          </p:stCondLst>
                                        </p:cTn>
                                        <p:tgtEl>
                                          <p:spTgt spid="70"/>
                                        </p:tgtEl>
                                        <p:attrNameLst>
                                          <p:attrName>style.visibility</p:attrName>
                                        </p:attrNameLst>
                                      </p:cBhvr>
                                      <p:to>
                                        <p:strVal val="visible"/>
                                      </p:to>
                                    </p:set>
                                    <p:animEffect transition="in" filter="fade">
                                      <p:cBhvr>
                                        <p:cTn id="104" dur="500"/>
                                        <p:tgtEl>
                                          <p:spTgt spid="70"/>
                                        </p:tgtEl>
                                      </p:cBhvr>
                                    </p:animEffect>
                                  </p:childTnLst>
                                </p:cTn>
                              </p:par>
                            </p:childTnLst>
                          </p:cTn>
                        </p:par>
                        <p:par>
                          <p:cTn id="105" fill="hold">
                            <p:stCondLst>
                              <p:cond delay="6500"/>
                            </p:stCondLst>
                            <p:childTnLst>
                              <p:par>
                                <p:cTn id="106" presetID="10" presetClass="entr" presetSubtype="0" fill="hold" grpId="0" nodeType="afterEffect">
                                  <p:stCondLst>
                                    <p:cond delay="0"/>
                                  </p:stCondLst>
                                  <p:childTnLst>
                                    <p:set>
                                      <p:cBhvr>
                                        <p:cTn id="107" dur="1" fill="hold">
                                          <p:stCondLst>
                                            <p:cond delay="0"/>
                                          </p:stCondLst>
                                        </p:cTn>
                                        <p:tgtEl>
                                          <p:spTgt spid="38">
                                            <p:txEl>
                                              <p:pRg st="0" end="0"/>
                                            </p:txEl>
                                          </p:spTgt>
                                        </p:tgtEl>
                                        <p:attrNameLst>
                                          <p:attrName>style.visibility</p:attrName>
                                        </p:attrNameLst>
                                      </p:cBhvr>
                                      <p:to>
                                        <p:strVal val="visible"/>
                                      </p:to>
                                    </p:set>
                                    <p:animEffect transition="in" filter="fade">
                                      <p:cBhvr>
                                        <p:cTn id="108" dur="500"/>
                                        <p:tgtEl>
                                          <p:spTgt spid="38">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8">
                                            <p:txEl>
                                              <p:pRg st="2" end="2"/>
                                            </p:txEl>
                                          </p:spTgt>
                                        </p:tgtEl>
                                        <p:attrNameLst>
                                          <p:attrName>style.visibility</p:attrName>
                                        </p:attrNameLst>
                                      </p:cBhvr>
                                      <p:to>
                                        <p:strVal val="visible"/>
                                      </p:to>
                                    </p:set>
                                    <p:animEffect transition="in" filter="fade">
                                      <p:cBhvr>
                                        <p:cTn id="113" dur="500"/>
                                        <p:tgtEl>
                                          <p:spTgt spid="38">
                                            <p:txEl>
                                              <p:pRg st="2" end="2"/>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8">
                                            <p:txEl>
                                              <p:pRg st="3" end="3"/>
                                            </p:txEl>
                                          </p:spTgt>
                                        </p:tgtEl>
                                        <p:attrNameLst>
                                          <p:attrName>style.visibility</p:attrName>
                                        </p:attrNameLst>
                                      </p:cBhvr>
                                      <p:to>
                                        <p:strVal val="visible"/>
                                      </p:to>
                                    </p:set>
                                    <p:animEffect transition="in" filter="fade">
                                      <p:cBhvr>
                                        <p:cTn id="118" dur="500"/>
                                        <p:tgtEl>
                                          <p:spTgt spid="38">
                                            <p:txEl>
                                              <p:pRg st="3" end="3"/>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fade">
                                      <p:cBhvr>
                                        <p:cTn id="128" dur="500"/>
                                        <p:tgtEl>
                                          <p:spTgt spid="11"/>
                                        </p:tgtEl>
                                      </p:cBhvr>
                                    </p:animEffect>
                                  </p:childTnLst>
                                </p:cTn>
                              </p:par>
                            </p:childTnLst>
                          </p:cTn>
                        </p:par>
                        <p:par>
                          <p:cTn id="129" fill="hold">
                            <p:stCondLst>
                              <p:cond delay="500"/>
                            </p:stCondLst>
                            <p:childTnLst>
                              <p:par>
                                <p:cTn id="130" presetID="22" presetClass="entr" presetSubtype="8" fill="hold" grpId="0" nodeType="after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wipe(left)">
                                      <p:cBhvr>
                                        <p:cTn id="132" dur="500"/>
                                        <p:tgtEl>
                                          <p:spTgt spid="49"/>
                                        </p:tgtEl>
                                      </p:cBhvr>
                                    </p:animEffect>
                                  </p:childTnLst>
                                </p:cTn>
                              </p:par>
                            </p:childTnLst>
                          </p:cTn>
                        </p:par>
                        <p:par>
                          <p:cTn id="133" fill="hold">
                            <p:stCondLst>
                              <p:cond delay="1000"/>
                            </p:stCondLst>
                            <p:childTnLst>
                              <p:par>
                                <p:cTn id="134" presetID="10" presetClass="entr" presetSubtype="0" fill="hold" grpId="0" nodeType="after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fade">
                                      <p:cBhvr>
                                        <p:cTn id="136" dur="500"/>
                                        <p:tgtEl>
                                          <p:spTgt spid="29"/>
                                        </p:tgtEl>
                                      </p:cBhvr>
                                    </p:animEffect>
                                  </p:childTnLst>
                                </p:cTn>
                              </p:par>
                            </p:childTnLst>
                          </p:cTn>
                        </p:par>
                        <p:par>
                          <p:cTn id="137" fill="hold">
                            <p:stCondLst>
                              <p:cond delay="1500"/>
                            </p:stCondLst>
                            <p:childTnLst>
                              <p:par>
                                <p:cTn id="138" presetID="10" presetClass="entr" presetSubtype="0" fill="hold" grpId="0" nodeType="afterEffect">
                                  <p:stCondLst>
                                    <p:cond delay="0"/>
                                  </p:stCondLst>
                                  <p:childTnLst>
                                    <p:set>
                                      <p:cBhvr>
                                        <p:cTn id="139" dur="1" fill="hold">
                                          <p:stCondLst>
                                            <p:cond delay="0"/>
                                          </p:stCondLst>
                                        </p:cTn>
                                        <p:tgtEl>
                                          <p:spTgt spid="41"/>
                                        </p:tgtEl>
                                        <p:attrNameLst>
                                          <p:attrName>style.visibility</p:attrName>
                                        </p:attrNameLst>
                                      </p:cBhvr>
                                      <p:to>
                                        <p:strVal val="visible"/>
                                      </p:to>
                                    </p:set>
                                    <p:animEffect transition="in" filter="fade">
                                      <p:cBhvr>
                                        <p:cTn id="1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4" grpId="0"/>
      <p:bldP spid="62" grpId="0"/>
      <p:bldP spid="63" grpId="0"/>
      <p:bldP spid="64" grpId="0"/>
      <p:bldP spid="65" grpId="0"/>
      <p:bldP spid="66" grpId="0"/>
      <p:bldP spid="67" grpId="0"/>
      <p:bldP spid="68" grpId="0"/>
      <p:bldP spid="69" grpId="0"/>
      <p:bldP spid="70" grpId="0"/>
      <p:bldP spid="71" grpId="0"/>
      <p:bldP spid="72" grpId="0"/>
      <p:bldP spid="73" grpId="0"/>
      <p:bldP spid="29" grpId="0"/>
      <p:bldP spid="49" grpId="0"/>
      <p:bldP spid="38" grpId="0" build="allAtOnce"/>
      <p:bldP spid="39" grpId="0" animBg="1"/>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email">
            <a:alphaModFix amt="65000"/>
            <a:extLst>
              <a:ext uri="{28A0092B-C50C-407E-A947-70E740481C1C}">
                <a14:useLocalDpi xmlns:a14="http://schemas.microsoft.com/office/drawing/2010/main"/>
              </a:ext>
            </a:extLst>
          </a:blip>
          <a:stretch>
            <a:fillRect/>
          </a:stretch>
        </p:blipFill>
        <p:spPr>
          <a:xfrm>
            <a:off x="4330701" y="3333798"/>
            <a:ext cx="990600" cy="685800"/>
          </a:xfrm>
          <a:prstGeom prst="rect">
            <a:avLst/>
          </a:prstGeom>
          <a:ln>
            <a:noFill/>
          </a:ln>
        </p:spPr>
      </p:pic>
      <p:pic>
        <p:nvPicPr>
          <p:cNvPr id="30" name="Picture 29"/>
          <p:cNvPicPr>
            <a:picLocks noChangeAspect="1"/>
          </p:cNvPicPr>
          <p:nvPr/>
        </p:nvPicPr>
        <p:blipFill>
          <a:blip r:embed="rId3" cstate="email">
            <a:alphaModFix amt="65000"/>
            <a:extLst>
              <a:ext uri="{28A0092B-C50C-407E-A947-70E740481C1C}">
                <a14:useLocalDpi xmlns:a14="http://schemas.microsoft.com/office/drawing/2010/main"/>
              </a:ext>
            </a:extLst>
          </a:blip>
          <a:stretch>
            <a:fillRect/>
          </a:stretch>
        </p:blipFill>
        <p:spPr>
          <a:xfrm>
            <a:off x="5587998" y="3333798"/>
            <a:ext cx="990600" cy="685800"/>
          </a:xfrm>
          <a:prstGeom prst="rect">
            <a:avLst/>
          </a:prstGeom>
          <a:ln>
            <a:noFill/>
          </a:ln>
        </p:spPr>
      </p:pic>
      <p:pic>
        <p:nvPicPr>
          <p:cNvPr id="27" name="Picture 26"/>
          <p:cNvPicPr>
            <a:picLocks noChangeAspect="1"/>
          </p:cNvPicPr>
          <p:nvPr/>
        </p:nvPicPr>
        <p:blipFill>
          <a:blip r:embed="rId3" cstate="email">
            <a:alphaModFix amt="65000"/>
            <a:extLst>
              <a:ext uri="{28A0092B-C50C-407E-A947-70E740481C1C}">
                <a14:useLocalDpi xmlns:a14="http://schemas.microsoft.com/office/drawing/2010/main"/>
              </a:ext>
            </a:extLst>
          </a:blip>
          <a:stretch>
            <a:fillRect/>
          </a:stretch>
        </p:blipFill>
        <p:spPr>
          <a:xfrm>
            <a:off x="7814736" y="5086398"/>
            <a:ext cx="685800" cy="533400"/>
          </a:xfrm>
          <a:prstGeom prst="rect">
            <a:avLst/>
          </a:prstGeom>
          <a:ln>
            <a:noFill/>
          </a:ln>
        </p:spPr>
      </p:pic>
      <p:pic>
        <p:nvPicPr>
          <p:cNvPr id="26" name="Picture 25"/>
          <p:cNvPicPr>
            <a:picLocks noChangeAspect="1"/>
          </p:cNvPicPr>
          <p:nvPr/>
        </p:nvPicPr>
        <p:blipFill>
          <a:blip r:embed="rId3" cstate="email">
            <a:alphaModFix amt="65000"/>
            <a:extLst>
              <a:ext uri="{28A0092B-C50C-407E-A947-70E740481C1C}">
                <a14:useLocalDpi xmlns:a14="http://schemas.microsoft.com/office/drawing/2010/main"/>
              </a:ext>
            </a:extLst>
          </a:blip>
          <a:stretch>
            <a:fillRect/>
          </a:stretch>
        </p:blipFill>
        <p:spPr>
          <a:xfrm>
            <a:off x="2391831" y="5086398"/>
            <a:ext cx="685800" cy="533400"/>
          </a:xfrm>
          <a:prstGeom prst="rect">
            <a:avLst/>
          </a:prstGeom>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295400"/>
            <a:ext cx="6414481" cy="4781598"/>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25208"/>
          <a:stretch/>
        </p:blipFill>
        <p:spPr>
          <a:xfrm>
            <a:off x="4376094" y="3542190"/>
            <a:ext cx="881706" cy="975989"/>
          </a:xfrm>
          <a:prstGeom prst="rect">
            <a:avLst/>
          </a:prstGeom>
        </p:spPr>
      </p:pic>
      <p:sp>
        <p:nvSpPr>
          <p:cNvPr id="2" name="Title 2"/>
          <p:cNvSpPr>
            <a:spLocks noGrp="1"/>
          </p:cNvSpPr>
          <p:nvPr>
            <p:ph type="title"/>
          </p:nvPr>
        </p:nvSpPr>
        <p:spPr>
          <a:xfrm>
            <a:off x="0" y="0"/>
            <a:ext cx="9067800" cy="1143000"/>
          </a:xfrm>
        </p:spPr>
        <p:txBody>
          <a:bodyPr>
            <a:noAutofit/>
          </a:bodyPr>
          <a:lstStyle/>
          <a:p>
            <a:pPr>
              <a:lnSpc>
                <a:spcPct val="90000"/>
              </a:lnSpc>
            </a:pPr>
            <a:r>
              <a:rPr lang="en-US" sz="2800" b="1" dirty="0">
                <a:solidFill>
                  <a:srgbClr val="39639D"/>
                </a:solidFill>
                <a:effectLst/>
                <a:latin typeface="Trebuchet MS" panose="020B0603020202020204" pitchFamily="34" charset="0"/>
                <a:cs typeface="Futura Book"/>
              </a:rPr>
              <a:t>Option 2: </a:t>
            </a:r>
            <a:r>
              <a:rPr lang="en-US" sz="2800" dirty="0" smtClean="0">
                <a:solidFill>
                  <a:srgbClr val="39639D"/>
                </a:solidFill>
                <a:effectLst/>
                <a:latin typeface="Trebuchet MS" panose="020B0603020202020204" pitchFamily="34" charset="0"/>
                <a:cs typeface="Futura Book"/>
              </a:rPr>
              <a:t>HP Distributor Account — Leverage Additional Business Centres</a:t>
            </a:r>
            <a:endParaRPr lang="en-US" sz="2800" dirty="0">
              <a:solidFill>
                <a:srgbClr val="39639D"/>
              </a:solidFill>
              <a:effectLst/>
              <a:latin typeface="Trebuchet MS" panose="020B0603020202020204" pitchFamily="34" charset="0"/>
              <a:cs typeface="Futura Book"/>
            </a:endParaRPr>
          </a:p>
        </p:txBody>
      </p:sp>
      <p:sp>
        <p:nvSpPr>
          <p:cNvPr id="28" name="TextBox 27"/>
          <p:cNvSpPr txBox="1"/>
          <p:nvPr/>
        </p:nvSpPr>
        <p:spPr>
          <a:xfrm>
            <a:off x="0" y="2743200"/>
            <a:ext cx="2362200" cy="1061829"/>
          </a:xfrm>
          <a:prstGeom prst="rect">
            <a:avLst/>
          </a:prstGeom>
          <a:noFill/>
        </p:spPr>
        <p:txBody>
          <a:bodyPr wrap="square" rtlCol="0">
            <a:spAutoFit/>
          </a:bodyPr>
          <a:lstStyle/>
          <a:p>
            <a:pPr marL="342900" indent="-342900">
              <a:lnSpc>
                <a:spcPct val="90000"/>
              </a:lnSpc>
              <a:buFont typeface="Arial" pitchFamily="34" charset="0"/>
              <a:buChar char="•"/>
            </a:pPr>
            <a:r>
              <a:rPr lang="en-US" sz="1400" dirty="0">
                <a:solidFill>
                  <a:srgbClr val="39639D"/>
                </a:solidFill>
                <a:latin typeface="Trebuchet MS" panose="020B0603020202020204" pitchFamily="34" charset="0"/>
                <a:cs typeface="Futura Book"/>
              </a:rPr>
              <a:t>By leveraging additional </a:t>
            </a:r>
            <a:r>
              <a:rPr lang="en-US" sz="1400" dirty="0" smtClean="0">
                <a:solidFill>
                  <a:srgbClr val="39639D"/>
                </a:solidFill>
                <a:latin typeface="Trebuchet MS" panose="020B0603020202020204" pitchFamily="34" charset="0"/>
                <a:cs typeface="Futura Book"/>
              </a:rPr>
              <a:t>Market Australia</a:t>
            </a:r>
            <a:r>
              <a:rPr lang="en-US" sz="1400" baseline="30000" dirty="0" smtClean="0">
                <a:solidFill>
                  <a:srgbClr val="39639D"/>
                </a:solidFill>
              </a:rPr>
              <a:t> </a:t>
            </a:r>
            <a:r>
              <a:rPr lang="en-US" sz="1400" baseline="30000" dirty="0">
                <a:solidFill>
                  <a:srgbClr val="39639D"/>
                </a:solidFill>
              </a:rPr>
              <a:t>®</a:t>
            </a:r>
            <a:r>
              <a:rPr lang="en-US" sz="1400" dirty="0" smtClean="0">
                <a:solidFill>
                  <a:srgbClr val="39639D"/>
                </a:solidFill>
                <a:latin typeface="Trebuchet MS" panose="020B0603020202020204" pitchFamily="34" charset="0"/>
                <a:cs typeface="Futura Book"/>
              </a:rPr>
              <a:t> UnFranchise Owners, </a:t>
            </a:r>
            <a:r>
              <a:rPr lang="en-US" sz="1400" dirty="0">
                <a:solidFill>
                  <a:srgbClr val="39639D"/>
                </a:solidFill>
                <a:latin typeface="Trebuchet MS" panose="020B0603020202020204" pitchFamily="34" charset="0"/>
                <a:cs typeface="Futura Book"/>
              </a:rPr>
              <a:t>you can develop new business</a:t>
            </a:r>
            <a:r>
              <a:rPr lang="en-US" sz="1400" dirty="0" smtClean="0">
                <a:solidFill>
                  <a:srgbClr val="39639D"/>
                </a:solidFill>
                <a:latin typeface="Trebuchet MS" panose="020B0603020202020204" pitchFamily="34" charset="0"/>
                <a:cs typeface="Futura Book"/>
              </a:rPr>
              <a:t>.</a:t>
            </a:r>
            <a:endParaRPr lang="en-US" sz="1400" dirty="0">
              <a:solidFill>
                <a:srgbClr val="39639D"/>
              </a:solidFill>
              <a:latin typeface="Trebuchet MS" panose="020B0603020202020204" pitchFamily="34" charset="0"/>
              <a:cs typeface="Futura Book"/>
            </a:endParaRPr>
          </a:p>
        </p:txBody>
      </p:sp>
      <p:sp>
        <p:nvSpPr>
          <p:cNvPr id="31" name="TextBox 30"/>
          <p:cNvSpPr txBox="1"/>
          <p:nvPr/>
        </p:nvSpPr>
        <p:spPr>
          <a:xfrm>
            <a:off x="0" y="4055679"/>
            <a:ext cx="2209800" cy="1449628"/>
          </a:xfrm>
          <a:prstGeom prst="rect">
            <a:avLst/>
          </a:prstGeom>
          <a:noFill/>
        </p:spPr>
        <p:txBody>
          <a:bodyPr wrap="square" rtlCol="0">
            <a:spAutoFit/>
          </a:bodyPr>
          <a:lstStyle/>
          <a:p>
            <a:pPr marL="342900" indent="-342900">
              <a:lnSpc>
                <a:spcPct val="90000"/>
              </a:lnSpc>
              <a:buFont typeface="Arial" pitchFamily="34" charset="0"/>
              <a:buChar char="•"/>
            </a:pPr>
            <a:r>
              <a:rPr lang="en-US" sz="1400" dirty="0">
                <a:solidFill>
                  <a:srgbClr val="39639D"/>
                </a:solidFill>
                <a:latin typeface="Trebuchet MS" panose="020B0603020202020204" pitchFamily="34" charset="0"/>
                <a:cs typeface="Futura Book"/>
              </a:rPr>
              <a:t>Additional Business Development </a:t>
            </a:r>
            <a:r>
              <a:rPr lang="en-US" sz="1400" dirty="0" smtClean="0">
                <a:solidFill>
                  <a:srgbClr val="39639D"/>
                </a:solidFill>
                <a:latin typeface="Trebuchet MS" panose="020B0603020202020204" pitchFamily="34" charset="0"/>
                <a:cs typeface="Futura Book"/>
              </a:rPr>
              <a:t>Centres </a:t>
            </a:r>
            <a:r>
              <a:rPr lang="en-US" sz="1400" dirty="0">
                <a:solidFill>
                  <a:srgbClr val="39639D"/>
                </a:solidFill>
                <a:latin typeface="Trebuchet MS" panose="020B0603020202020204" pitchFamily="34" charset="0"/>
                <a:cs typeface="Futura Book"/>
              </a:rPr>
              <a:t>are available through Re-Entry</a:t>
            </a:r>
            <a:r>
              <a:rPr lang="en-US" sz="1400" dirty="0" smtClean="0">
                <a:solidFill>
                  <a:srgbClr val="39639D"/>
                </a:solidFill>
                <a:latin typeface="Trebuchet MS" panose="020B0603020202020204" pitchFamily="34" charset="0"/>
                <a:cs typeface="Futura Book"/>
              </a:rPr>
              <a:t>. See </a:t>
            </a:r>
            <a:r>
              <a:rPr lang="en-US" sz="1400" dirty="0">
                <a:solidFill>
                  <a:srgbClr val="39639D"/>
                </a:solidFill>
                <a:latin typeface="Trebuchet MS" panose="020B0603020202020204" pitchFamily="34" charset="0"/>
                <a:cs typeface="Futura Book"/>
              </a:rPr>
              <a:t>full compensation plan for further details</a:t>
            </a:r>
            <a:r>
              <a:rPr lang="en-US" sz="1400" dirty="0" smtClean="0">
                <a:solidFill>
                  <a:srgbClr val="39639D"/>
                </a:solidFill>
                <a:latin typeface="Trebuchet MS" panose="020B0603020202020204" pitchFamily="34" charset="0"/>
                <a:cs typeface="Futura Book"/>
              </a:rPr>
              <a:t>.</a:t>
            </a:r>
            <a:endParaRPr lang="en-US" sz="1400" dirty="0">
              <a:solidFill>
                <a:srgbClr val="39639D"/>
              </a:solidFill>
              <a:latin typeface="Trebuchet MS" panose="020B0603020202020204" pitchFamily="34" charset="0"/>
              <a:cs typeface="Futura Book"/>
            </a:endParaRPr>
          </a:p>
        </p:txBody>
      </p:sp>
      <p:sp>
        <p:nvSpPr>
          <p:cNvPr id="32" name="TextBox 31"/>
          <p:cNvSpPr txBox="1"/>
          <p:nvPr/>
        </p:nvSpPr>
        <p:spPr>
          <a:xfrm>
            <a:off x="0" y="1617279"/>
            <a:ext cx="2362200" cy="1065420"/>
          </a:xfrm>
          <a:prstGeom prst="rect">
            <a:avLst/>
          </a:prstGeom>
          <a:noFill/>
        </p:spPr>
        <p:txBody>
          <a:bodyPr wrap="square" rtlCol="0">
            <a:spAutoFit/>
          </a:bodyPr>
          <a:lstStyle/>
          <a:p>
            <a:pPr marL="342900" indent="-342900">
              <a:lnSpc>
                <a:spcPct val="90000"/>
              </a:lnSpc>
              <a:buFont typeface="Arial" pitchFamily="34" charset="0"/>
              <a:buChar char="•"/>
            </a:pPr>
            <a:r>
              <a:rPr lang="en-US" sz="1400" dirty="0">
                <a:solidFill>
                  <a:srgbClr val="39639D"/>
                </a:solidFill>
                <a:latin typeface="Trebuchet MS" panose="020B0603020202020204" pitchFamily="34" charset="0"/>
                <a:cs typeface="Futura Book"/>
              </a:rPr>
              <a:t>You have the option to  increase income by activating additional Business Development </a:t>
            </a:r>
            <a:r>
              <a:rPr lang="en-US" sz="1400" dirty="0" smtClean="0">
                <a:solidFill>
                  <a:srgbClr val="39639D"/>
                </a:solidFill>
                <a:latin typeface="Trebuchet MS" panose="020B0603020202020204" pitchFamily="34" charset="0"/>
                <a:cs typeface="Futura Book"/>
              </a:rPr>
              <a:t>Centres</a:t>
            </a:r>
            <a:r>
              <a:rPr lang="en-US" sz="1400" dirty="0">
                <a:solidFill>
                  <a:srgbClr val="39639D"/>
                </a:solidFill>
                <a:latin typeface="Trebuchet MS" panose="020B0603020202020204" pitchFamily="34" charset="0"/>
                <a:cs typeface="Futura Book"/>
              </a:rPr>
              <a:t>.</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2743200"/>
            <a:ext cx="1405278" cy="3314117"/>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21915" b="-1"/>
          <a:stretch/>
        </p:blipFill>
        <p:spPr>
          <a:xfrm>
            <a:off x="5647037" y="3473226"/>
            <a:ext cx="906163" cy="1022574"/>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9000" y="2756637"/>
            <a:ext cx="1340870" cy="3314117"/>
          </a:xfrm>
          <a:prstGeom prst="rect">
            <a:avLst/>
          </a:prstGeom>
        </p:spPr>
      </p:pic>
      <p:pic>
        <p:nvPicPr>
          <p:cNvPr id="34" name="Picture 33" descr="NutraMetrixBV_ReferOfTeach_Revised_LS4_6.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93431" y="2181379"/>
            <a:ext cx="1752600" cy="182898"/>
          </a:xfrm>
          <a:prstGeom prst="rect">
            <a:avLst/>
          </a:prstGeom>
        </p:spPr>
      </p:pic>
      <p:pic>
        <p:nvPicPr>
          <p:cNvPr id="35" name="Picture 34" descr="NutraMetrixBV_ReferOfTeach_Revised_LS4_6.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93431" y="1984529"/>
            <a:ext cx="1752600" cy="182898"/>
          </a:xfrm>
          <a:prstGeom prst="rect">
            <a:avLst/>
          </a:prstGeom>
        </p:spPr>
      </p:pic>
      <p:pic>
        <p:nvPicPr>
          <p:cNvPr id="36" name="Picture 35" descr="NutraMetrixBV_ReferOfTeach_Revised_LS4_6.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93431" y="1797204"/>
            <a:ext cx="1752600" cy="182898"/>
          </a:xfrm>
          <a:prstGeom prst="rect">
            <a:avLst/>
          </a:prstGeom>
        </p:spPr>
      </p:pic>
      <p:pic>
        <p:nvPicPr>
          <p:cNvPr id="37" name="Picture 36" descr="NutraMetrixBV_ReferOfTeach_Revised_LS4_6.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93431" y="1603529"/>
            <a:ext cx="1752600" cy="182898"/>
          </a:xfrm>
          <a:prstGeom prst="rect">
            <a:avLst/>
          </a:prstGeom>
        </p:spPr>
      </p:pic>
      <p:sp>
        <p:nvSpPr>
          <p:cNvPr id="41" name="Title 2"/>
          <p:cNvSpPr txBox="1">
            <a:spLocks/>
          </p:cNvSpPr>
          <p:nvPr/>
        </p:nvSpPr>
        <p:spPr>
          <a:xfrm>
            <a:off x="914400" y="5398684"/>
            <a:ext cx="9144000" cy="1143000"/>
          </a:xfrm>
          <a:prstGeom prst="rect">
            <a:avLst/>
          </a:prstGeom>
        </p:spPr>
        <p:txBody>
          <a:bodyPr rtlCol="0">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algn="ctr">
              <a:lnSpc>
                <a:spcPct val="90000"/>
              </a:lnSpc>
            </a:pPr>
            <a:r>
              <a:rPr lang="en-US" sz="2800" dirty="0" smtClean="0">
                <a:solidFill>
                  <a:srgbClr val="C00000"/>
                </a:solidFill>
                <a:effectLst/>
                <a:latin typeface="Trebuchet MS" panose="020B0603020202020204" pitchFamily="34" charset="0"/>
                <a:cs typeface="Futura Book"/>
              </a:rPr>
              <a:t>Potential Annual earning </a:t>
            </a:r>
            <a:br>
              <a:rPr lang="en-US" sz="2800" dirty="0" smtClean="0">
                <a:solidFill>
                  <a:srgbClr val="C00000"/>
                </a:solidFill>
                <a:effectLst/>
                <a:latin typeface="Trebuchet MS" panose="020B0603020202020204" pitchFamily="34" charset="0"/>
                <a:cs typeface="Futura Book"/>
              </a:rPr>
            </a:br>
            <a:r>
              <a:rPr lang="en-US" sz="2800" dirty="0" smtClean="0">
                <a:solidFill>
                  <a:srgbClr val="C00000"/>
                </a:solidFill>
                <a:effectLst/>
                <a:latin typeface="Trebuchet MS" panose="020B0603020202020204" pitchFamily="34" charset="0"/>
                <a:cs typeface="Futura Book"/>
              </a:rPr>
              <a:t>of $327,000 USD </a:t>
            </a:r>
            <a:endParaRPr lang="en-US" sz="2800" dirty="0">
              <a:solidFill>
                <a:srgbClr val="C00000"/>
              </a:solidFill>
              <a:effectLst/>
              <a:latin typeface="Trebuchet MS" panose="020B0603020202020204" pitchFamily="34" charset="0"/>
              <a:cs typeface="Futura Book"/>
            </a:endParaRPr>
          </a:p>
        </p:txBody>
      </p:sp>
      <p:sp>
        <p:nvSpPr>
          <p:cNvPr id="42" name="Rectangle 41"/>
          <p:cNvSpPr/>
          <p:nvPr/>
        </p:nvSpPr>
        <p:spPr>
          <a:xfrm>
            <a:off x="0" y="6400800"/>
            <a:ext cx="9144000" cy="346249"/>
          </a:xfrm>
          <a:prstGeom prst="rect">
            <a:avLst/>
          </a:prstGeom>
        </p:spPr>
        <p:txBody>
          <a:bodyPr wrap="square">
            <a:spAutoFit/>
          </a:bodyPr>
          <a:lstStyle/>
          <a:p>
            <a:pPr algn="ctr" defTabSz="914400">
              <a:lnSpc>
                <a:spcPct val="90000"/>
              </a:lnSpc>
            </a:pPr>
            <a:r>
              <a:rPr lang="en-US" dirty="0">
                <a:solidFill>
                  <a:srgbClr val="39639D"/>
                </a:solidFill>
                <a:latin typeface="Trebuchet MS" panose="020B0603020202020204" pitchFamily="34" charset="0"/>
                <a:cs typeface="Futura Book"/>
              </a:rPr>
              <a:t>Business Volume (BV) </a:t>
            </a:r>
            <a:r>
              <a:rPr lang="en-US" dirty="0" smtClean="0">
                <a:solidFill>
                  <a:srgbClr val="39639D"/>
                </a:solidFill>
                <a:latin typeface="Trebuchet MS" panose="020B0603020202020204" pitchFamily="34" charset="0"/>
                <a:cs typeface="Futura Book"/>
              </a:rPr>
              <a:t>compensation is shared 100% according </a:t>
            </a:r>
            <a:r>
              <a:rPr lang="en-US" dirty="0">
                <a:solidFill>
                  <a:srgbClr val="39639D"/>
                </a:solidFill>
                <a:latin typeface="Trebuchet MS" panose="020B0603020202020204" pitchFamily="34" charset="0"/>
                <a:cs typeface="Futura Book"/>
              </a:rPr>
              <a:t>to </a:t>
            </a:r>
            <a:r>
              <a:rPr lang="en-US" dirty="0" smtClean="0">
                <a:solidFill>
                  <a:srgbClr val="39639D"/>
                </a:solidFill>
                <a:latin typeface="Trebuchet MS" panose="020B0603020202020204" pitchFamily="34" charset="0"/>
                <a:cs typeface="Futura Book"/>
              </a:rPr>
              <a:t>compensation plan</a:t>
            </a:r>
            <a:r>
              <a:rPr lang="en-US" dirty="0">
                <a:solidFill>
                  <a:srgbClr val="39639D"/>
                </a:solidFill>
                <a:latin typeface="Trebuchet MS" panose="020B0603020202020204" pitchFamily="34" charset="0"/>
                <a:cs typeface="Futura Book"/>
              </a:rPr>
              <a:t>.</a:t>
            </a:r>
          </a:p>
        </p:txBody>
      </p:sp>
      <p:sp>
        <p:nvSpPr>
          <p:cNvPr id="43" name="TextBox 42"/>
          <p:cNvSpPr txBox="1"/>
          <p:nvPr/>
        </p:nvSpPr>
        <p:spPr>
          <a:xfrm>
            <a:off x="3581400" y="4552998"/>
            <a:ext cx="3733800" cy="461665"/>
          </a:xfrm>
          <a:prstGeom prst="rect">
            <a:avLst/>
          </a:prstGeom>
          <a:noFill/>
        </p:spPr>
        <p:txBody>
          <a:bodyPr wrap="square" rtlCol="0">
            <a:spAutoFit/>
          </a:bodyPr>
          <a:lstStyle/>
          <a:p>
            <a:pPr algn="ctr"/>
            <a:r>
              <a:rPr lang="en-US" sz="1200" dirty="0" smtClean="0">
                <a:latin typeface="Trebuchet MS" panose="020B0603020202020204" pitchFamily="34" charset="0"/>
              </a:rPr>
              <a:t>Note:  You  are now able to place your Business Volume in accounts that you set up.</a:t>
            </a:r>
            <a:endParaRPr lang="en-US" sz="1200" dirty="0">
              <a:latin typeface="Trebuchet MS" panose="020B0603020202020204" pitchFamily="34" charset="0"/>
            </a:endParaRPr>
          </a:p>
        </p:txBody>
      </p:sp>
      <p:pic>
        <p:nvPicPr>
          <p:cNvPr id="6" name="Picture 5" descr="NutraMetrixBV_ReferOfTeach_Revised_LS4_2bNewL.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7464" y="2758062"/>
            <a:ext cx="860336" cy="1744083"/>
          </a:xfrm>
          <a:prstGeom prst="rect">
            <a:avLst/>
          </a:prstGeom>
        </p:spPr>
      </p:pic>
      <p:pic>
        <p:nvPicPr>
          <p:cNvPr id="8" name="Picture 7" descr="NutraMetrixBV_ReferOfTeach_Revised_LS4_2bNew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57748" y="2743200"/>
            <a:ext cx="895452" cy="1761641"/>
          </a:xfrm>
          <a:prstGeom prst="rect">
            <a:avLst/>
          </a:prstGeom>
        </p:spPr>
      </p:pic>
      <p:pic>
        <p:nvPicPr>
          <p:cNvPr id="9" name="Picture 8" descr="2100WeeklyPotential.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38400" y="2190798"/>
            <a:ext cx="1219200" cy="1148264"/>
          </a:xfrm>
          <a:prstGeom prst="rect">
            <a:avLst/>
          </a:prstGeom>
        </p:spPr>
      </p:pic>
      <p:pic>
        <p:nvPicPr>
          <p:cNvPr id="44" name="Picture 43" descr="2100WeeklyPotential.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5200" y="2190798"/>
            <a:ext cx="1219200" cy="1148264"/>
          </a:xfrm>
          <a:prstGeom prst="rect">
            <a:avLst/>
          </a:prstGeom>
        </p:spPr>
      </p:pic>
      <p:pic>
        <p:nvPicPr>
          <p:cNvPr id="10" name="Picture 9" descr="2100Bonu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80441" y="2114598"/>
            <a:ext cx="1442560" cy="1358628"/>
          </a:xfrm>
          <a:prstGeom prst="rect">
            <a:avLst/>
          </a:prstGeom>
        </p:spPr>
      </p:pic>
      <p:sp>
        <p:nvSpPr>
          <p:cNvPr id="11" name="Rectangle 10"/>
          <p:cNvSpPr/>
          <p:nvPr/>
        </p:nvSpPr>
        <p:spPr>
          <a:xfrm>
            <a:off x="2408769" y="5105400"/>
            <a:ext cx="668862" cy="202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14736" y="5105400"/>
            <a:ext cx="685800" cy="192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2011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1000"/>
                                        <p:tgtEl>
                                          <p:spTgt spid="6"/>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1000"/>
                            </p:stCondLst>
                            <p:childTnLst>
                              <p:par>
                                <p:cTn id="40" presetID="22" presetClass="entr" presetSubtype="4"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1000"/>
                                        <p:tgtEl>
                                          <p:spTgt spid="8"/>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00"/>
                                        <p:tgtEl>
                                          <p:spTgt spid="35"/>
                                        </p:tgtEl>
                                      </p:cBhvr>
                                    </p:animEffect>
                                  </p:childTnLst>
                                </p:cTn>
                              </p:par>
                            </p:childTnLst>
                          </p:cTn>
                        </p:par>
                        <p:par>
                          <p:cTn id="56" fill="hold">
                            <p:stCondLst>
                              <p:cond delay="1000"/>
                            </p:stCondLst>
                            <p:childTnLst>
                              <p:par>
                                <p:cTn id="57" presetID="22" presetClass="entr" presetSubtype="4"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par>
                          <p:cTn id="60" fill="hold">
                            <p:stCondLst>
                              <p:cond delay="1500"/>
                            </p:stCondLst>
                            <p:childTnLst>
                              <p:par>
                                <p:cTn id="61" presetID="22" presetClass="entr" presetSubtype="4"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00"/>
                                        <p:tgtEl>
                                          <p:spTgt spid="37"/>
                                        </p:tgtEl>
                                      </p:cBhvr>
                                    </p:animEffect>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par>
                          <p:cTn id="68" fill="hold">
                            <p:stCondLst>
                              <p:cond delay="2500"/>
                            </p:stCondLst>
                            <p:childTnLst>
                              <p:par>
                                <p:cTn id="69" presetID="10" presetClass="entr" presetSubtype="0"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2"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solidFill>
                  <a:srgbClr val="39639D"/>
                </a:solidFill>
                <a:latin typeface="Trebuchet MS" panose="020B0603020202020204" pitchFamily="34" charset="0"/>
                <a:cs typeface="Futura Book"/>
              </a:rPr>
              <a:t>So what will happen next?</a:t>
            </a:r>
            <a:endParaRPr lang="en-US" sz="4000" dirty="0">
              <a:solidFill>
                <a:srgbClr val="39639D"/>
              </a:solidFill>
              <a:effectLst/>
              <a:latin typeface="Trebuchet MS" panose="020B0603020202020204" pitchFamily="34" charset="0"/>
              <a:cs typeface="Futura Book"/>
            </a:endParaRPr>
          </a:p>
        </p:txBody>
      </p:sp>
      <p:sp>
        <p:nvSpPr>
          <p:cNvPr id="2" name="Content Placeholder 1"/>
          <p:cNvSpPr>
            <a:spLocks noGrp="1"/>
          </p:cNvSpPr>
          <p:nvPr>
            <p:ph idx="1"/>
          </p:nvPr>
        </p:nvSpPr>
        <p:spPr>
          <a:xfrm>
            <a:off x="228600" y="1524000"/>
            <a:ext cx="8610600" cy="4953000"/>
          </a:xfrm>
        </p:spPr>
        <p:txBody>
          <a:bodyPr>
            <a:normAutofit lnSpcReduction="10000"/>
          </a:bodyPr>
          <a:lstStyle/>
          <a:p>
            <a:r>
              <a:rPr lang="en-US" sz="2400" dirty="0" smtClean="0">
                <a:latin typeface="Trebuchet MS" panose="020B0603020202020204" pitchFamily="34" charset="0"/>
              </a:rPr>
              <a:t>Get your questions answered and set the next appointment.</a:t>
            </a:r>
          </a:p>
          <a:p>
            <a:r>
              <a:rPr lang="en-US" sz="2400" dirty="0" smtClean="0">
                <a:latin typeface="Trebuchet MS" panose="020B0603020202020204" pitchFamily="34" charset="0"/>
              </a:rPr>
              <a:t>Determine your vision statement and practice goals.</a:t>
            </a:r>
          </a:p>
          <a:p>
            <a:r>
              <a:rPr lang="en-US" sz="2400" dirty="0" smtClean="0">
                <a:latin typeface="Trebuchet MS" panose="020B0603020202020204" pitchFamily="34" charset="0"/>
              </a:rPr>
              <a:t>Review a recommended plan of action and implementation.</a:t>
            </a:r>
          </a:p>
          <a:p>
            <a:r>
              <a:rPr lang="en-US" sz="2400" dirty="0" smtClean="0">
                <a:latin typeface="Trebuchet MS" panose="020B0603020202020204" pitchFamily="34" charset="0"/>
              </a:rPr>
              <a:t>Register your account.</a:t>
            </a:r>
          </a:p>
          <a:p>
            <a:r>
              <a:rPr lang="en-US" sz="2400" dirty="0" smtClean="0">
                <a:latin typeface="Trebuchet MS" panose="020B0603020202020204" pitchFamily="34" charset="0"/>
              </a:rPr>
              <a:t>Set the implementation date.</a:t>
            </a:r>
          </a:p>
          <a:p>
            <a:r>
              <a:rPr lang="en-US" sz="2400" dirty="0">
                <a:latin typeface="Trebuchet MS" panose="020B0603020202020204" pitchFamily="34" charset="0"/>
              </a:rPr>
              <a:t>At this time, all existing health professionals in Australia can be classified as health professionals in system and can </a:t>
            </a:r>
            <a:r>
              <a:rPr lang="en-US" sz="2400" dirty="0" smtClean="0">
                <a:latin typeface="Trebuchet MS" panose="020B0603020202020204" pitchFamily="34" charset="0"/>
              </a:rPr>
              <a:t>be changed </a:t>
            </a:r>
            <a:r>
              <a:rPr lang="en-US" sz="2400" dirty="0">
                <a:latin typeface="Trebuchet MS" panose="020B0603020202020204" pitchFamily="34" charset="0"/>
              </a:rPr>
              <a:t>to an HP1 Status.</a:t>
            </a:r>
          </a:p>
          <a:p>
            <a:endParaRPr lang="en-US" sz="2400" dirty="0" smtClean="0">
              <a:latin typeface="Trebuchet MS" panose="020B0603020202020204" pitchFamily="34" charset="0"/>
            </a:endParaRPr>
          </a:p>
          <a:p>
            <a:r>
              <a:rPr lang="en-US" sz="2400" dirty="0" smtClean="0">
                <a:latin typeface="Trebuchet MS" panose="020B0603020202020204" pitchFamily="34" charset="0"/>
              </a:rPr>
              <a:t>We are committed to your success and we are looking forward to the rapid growth of your businesses.</a:t>
            </a:r>
            <a:endParaRPr lang="en-US" dirty="0" smtClean="0">
              <a:latin typeface="Trebuchet MS" panose="020B0603020202020204" pitchFamily="34" charset="0"/>
            </a:endParaRPr>
          </a:p>
          <a:p>
            <a:endParaRPr lang="en-US" dirty="0" smtClean="0">
              <a:latin typeface="Trebuchet MS" panose="020B0603020202020204" pitchFamily="34" charset="0"/>
            </a:endParaRPr>
          </a:p>
          <a:p>
            <a:endParaRPr lang="en-US" dirty="0">
              <a:latin typeface="Trebuchet MS" panose="020B0603020202020204" pitchFamily="34" charset="0"/>
            </a:endParaRPr>
          </a:p>
        </p:txBody>
      </p:sp>
    </p:spTree>
    <p:extLst>
      <p:ext uri="{BB962C8B-B14F-4D97-AF65-F5344CB8AC3E}">
        <p14:creationId xmlns:p14="http://schemas.microsoft.com/office/powerpoint/2010/main" val="28315203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solidFill>
                  <a:srgbClr val="39639D"/>
                </a:solidFill>
                <a:latin typeface="Trebuchet MS" panose="020B0603020202020204" pitchFamily="34" charset="0"/>
                <a:cs typeface="Futura Book"/>
              </a:rPr>
              <a:t>If you are currently a HP                 and Market Australia UFO...</a:t>
            </a:r>
            <a:endParaRPr lang="en-US" sz="3600" dirty="0">
              <a:solidFill>
                <a:srgbClr val="39639D"/>
              </a:solidFill>
              <a:effectLst/>
              <a:latin typeface="Trebuchet MS" panose="020B0603020202020204" pitchFamily="34" charset="0"/>
              <a:cs typeface="Futura Book"/>
            </a:endParaRPr>
          </a:p>
        </p:txBody>
      </p:sp>
      <p:sp>
        <p:nvSpPr>
          <p:cNvPr id="2" name="Content Placeholder 1"/>
          <p:cNvSpPr>
            <a:spLocks noGrp="1"/>
          </p:cNvSpPr>
          <p:nvPr>
            <p:ph idx="1"/>
          </p:nvPr>
        </p:nvSpPr>
        <p:spPr>
          <a:xfrm>
            <a:off x="457200" y="1981200"/>
            <a:ext cx="4114800" cy="4419600"/>
          </a:xfrm>
        </p:spPr>
        <p:txBody>
          <a:bodyPr>
            <a:normAutofit/>
          </a:bodyPr>
          <a:lstStyle/>
          <a:p>
            <a:r>
              <a:rPr lang="en-US" sz="2800" dirty="0" smtClean="0">
                <a:latin typeface="Trebuchet MS" panose="020B0603020202020204" pitchFamily="34" charset="0"/>
              </a:rPr>
              <a:t>Complete the HP Notification Form on </a:t>
            </a:r>
            <a:r>
              <a:rPr lang="en-US" sz="2800" dirty="0" err="1" smtClean="0">
                <a:latin typeface="Trebuchet MS" panose="020B0603020202020204" pitchFamily="34" charset="0"/>
              </a:rPr>
              <a:t>UFMS</a:t>
            </a:r>
            <a:r>
              <a:rPr lang="en-US" sz="2800" dirty="0" smtClean="0">
                <a:latin typeface="Trebuchet MS" panose="020B0603020202020204" pitchFamily="34" charset="0"/>
              </a:rPr>
              <a:t> Administration</a:t>
            </a:r>
          </a:p>
          <a:p>
            <a:pPr marL="0" indent="0">
              <a:buNone/>
            </a:pPr>
            <a:endParaRPr lang="en-US" sz="2400" dirty="0" smtClean="0">
              <a:latin typeface="Trebuchet MS" panose="020B0603020202020204" pitchFamily="34" charset="0"/>
            </a:endParaRPr>
          </a:p>
          <a:p>
            <a:r>
              <a:rPr lang="en-US" sz="2800" dirty="0" smtClean="0">
                <a:latin typeface="Trebuchet MS" panose="020B0603020202020204" pitchFamily="34" charset="0"/>
              </a:rPr>
              <a:t>Determine if the HP1 status is a preferred option.</a:t>
            </a:r>
          </a:p>
          <a:p>
            <a:endParaRPr lang="en-US" sz="2800" dirty="0" smtClean="0">
              <a:latin typeface="Trebuchet MS" panose="020B0603020202020204" pitchFamily="34" charset="0"/>
            </a:endParaRPr>
          </a:p>
        </p:txBody>
      </p:sp>
      <p:pic>
        <p:nvPicPr>
          <p:cNvPr id="1026" name="Picture 2" descr="http://www.npsf.org/wp-content/uploads/2011/10/professionals_docs-mee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0199"/>
            <a:ext cx="4200525" cy="533400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0655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362200"/>
            <a:ext cx="8681017" cy="3124200"/>
          </a:xfrm>
        </p:spPr>
        <p:txBody>
          <a:bodyPr>
            <a:normAutofit/>
          </a:bodyPr>
          <a:lstStyle/>
          <a:p>
            <a:pPr algn="l">
              <a:spcBef>
                <a:spcPts val="0"/>
              </a:spcBef>
            </a:pPr>
            <a:endParaRPr lang="en-US" sz="4400" spc="-170" dirty="0" smtClean="0">
              <a:solidFill>
                <a:srgbClr val="39639D"/>
              </a:solidFill>
              <a:cs typeface="Futura Book"/>
            </a:endParaRPr>
          </a:p>
          <a:p>
            <a:pPr algn="l">
              <a:spcBef>
                <a:spcPts val="0"/>
              </a:spcBef>
            </a:pPr>
            <a:r>
              <a:rPr lang="en-US" sz="4400" spc="-170" dirty="0" smtClean="0">
                <a:solidFill>
                  <a:srgbClr val="39639D"/>
                </a:solidFill>
                <a:cs typeface="Futura Book"/>
              </a:rPr>
              <a:t>Supporting Health Professionals</a:t>
            </a:r>
          </a:p>
          <a:p>
            <a:pPr algn="l">
              <a:spcBef>
                <a:spcPts val="0"/>
              </a:spcBef>
            </a:pPr>
            <a:r>
              <a:rPr lang="en-US" sz="4400" spc="-170" dirty="0" smtClean="0">
                <a:solidFill>
                  <a:srgbClr val="39639D"/>
                </a:solidFill>
                <a:cs typeface="Futura Book"/>
              </a:rPr>
              <a:t>With Wellness for Your </a:t>
            </a:r>
            <a:br>
              <a:rPr lang="en-US" sz="4400" spc="-170" dirty="0" smtClean="0">
                <a:solidFill>
                  <a:srgbClr val="39639D"/>
                </a:solidFill>
                <a:cs typeface="Futura Book"/>
              </a:rPr>
            </a:br>
            <a:r>
              <a:rPr lang="en-US" sz="4400" spc="-170" dirty="0" smtClean="0">
                <a:solidFill>
                  <a:srgbClr val="39639D"/>
                </a:solidFill>
                <a:cs typeface="Futura Book"/>
              </a:rPr>
              <a:t>Patients and Practice</a:t>
            </a:r>
          </a:p>
          <a:p>
            <a:pPr algn="l">
              <a:spcBef>
                <a:spcPts val="0"/>
              </a:spcBef>
            </a:pPr>
            <a:endParaRPr lang="en-US" sz="4400" dirty="0" smtClean="0">
              <a:cs typeface="Futura Std Book"/>
            </a:endParaRPr>
          </a:p>
        </p:txBody>
      </p:sp>
      <p:pic>
        <p:nvPicPr>
          <p:cNvPr id="2" name="Picture 1" descr="medicalgirl.png"/>
          <p:cNvPicPr>
            <a:picLocks noChangeAspect="1"/>
          </p:cNvPicPr>
          <p:nvPr/>
        </p:nvPicPr>
        <p:blipFill>
          <a:blip r:embed="rId3" cstate="email">
            <a:alphaModFix amt="55000"/>
            <a:extLst>
              <a:ext uri="{28A0092B-C50C-407E-A947-70E740481C1C}">
                <a14:useLocalDpi xmlns:a14="http://schemas.microsoft.com/office/drawing/2010/main"/>
              </a:ext>
            </a:extLst>
          </a:blip>
          <a:stretch>
            <a:fillRect/>
          </a:stretch>
        </p:blipFill>
        <p:spPr>
          <a:xfrm>
            <a:off x="6076520" y="1855648"/>
            <a:ext cx="3067480" cy="50023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680" y="928958"/>
            <a:ext cx="2857500" cy="914400"/>
          </a:xfrm>
          <a:prstGeom prst="rect">
            <a:avLst/>
          </a:prstGeom>
        </p:spPr>
      </p:pic>
      <p:sp>
        <p:nvSpPr>
          <p:cNvPr id="7" name="Rectangle 6"/>
          <p:cNvSpPr/>
          <p:nvPr/>
        </p:nvSpPr>
        <p:spPr>
          <a:xfrm>
            <a:off x="4038600" y="381000"/>
            <a:ext cx="42672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prstClr val="black"/>
                </a:solidFill>
                <a:latin typeface="Trebuchet MS" panose="020B0603020202020204" pitchFamily="34" charset="0"/>
              </a:rPr>
              <a:t>AUSTRALIA</a:t>
            </a:r>
            <a:endParaRPr lang="en-US" sz="6000" b="1"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12106111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52400" y="914400"/>
            <a:ext cx="8382000" cy="838200"/>
          </a:xfrm>
          <a:prstGeom prst="rect">
            <a:avLst/>
          </a:prstGeom>
        </p:spPr>
        <p:txBody>
          <a:bodyPr rtlCol="0">
            <a:normAutofit fontScale="700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r>
              <a:rPr lang="en-US" b="0" dirty="0" smtClean="0">
                <a:solidFill>
                  <a:srgbClr val="C00000"/>
                </a:solidFill>
                <a:effectLst/>
                <a:latin typeface="Trebuchet MS" panose="020B0603020202020204" pitchFamily="34" charset="0"/>
                <a:cs typeface="Futura Book"/>
              </a:rPr>
              <a:t>Let’s start by listening to the questions that patients are asking.</a:t>
            </a:r>
            <a:endParaRPr lang="en-US" b="0" dirty="0">
              <a:solidFill>
                <a:srgbClr val="C00000"/>
              </a:solidFill>
              <a:effectLst/>
              <a:latin typeface="Trebuchet MS" panose="020B0603020202020204" pitchFamily="34" charset="0"/>
              <a:cs typeface="Futura Book"/>
            </a:endParaRPr>
          </a:p>
        </p:txBody>
      </p:sp>
      <p:pic>
        <p:nvPicPr>
          <p:cNvPr id="4" name="Picture 3" descr="medicalgirl.png"/>
          <p:cNvPicPr>
            <a:picLocks noChangeAspect="1"/>
          </p:cNvPicPr>
          <p:nvPr/>
        </p:nvPicPr>
        <p:blipFill>
          <a:blip r:embed="rId3" cstate="email">
            <a:alphaModFix amt="55000"/>
            <a:extLst>
              <a:ext uri="{28A0092B-C50C-407E-A947-70E740481C1C}">
                <a14:useLocalDpi xmlns:a14="http://schemas.microsoft.com/office/drawing/2010/main"/>
              </a:ext>
            </a:extLst>
          </a:blip>
          <a:stretch>
            <a:fillRect/>
          </a:stretch>
        </p:blipFill>
        <p:spPr>
          <a:xfrm>
            <a:off x="6076520" y="1855648"/>
            <a:ext cx="3067480" cy="5002352"/>
          </a:xfrm>
          <a:prstGeom prst="rect">
            <a:avLst/>
          </a:prstGeom>
        </p:spPr>
      </p:pic>
      <p:sp>
        <p:nvSpPr>
          <p:cNvPr id="2" name="Content Placeholder 1"/>
          <p:cNvSpPr>
            <a:spLocks noGrp="1"/>
          </p:cNvSpPr>
          <p:nvPr>
            <p:ph idx="1"/>
          </p:nvPr>
        </p:nvSpPr>
        <p:spPr>
          <a:xfrm>
            <a:off x="304800" y="1981200"/>
            <a:ext cx="7772400" cy="4267200"/>
          </a:xfrm>
        </p:spPr>
        <p:txBody>
          <a:bodyPr>
            <a:normAutofit/>
          </a:bodyPr>
          <a:lstStyle/>
          <a:p>
            <a:r>
              <a:rPr lang="en-US" sz="3200" i="1" dirty="0" smtClean="0">
                <a:latin typeface="Trebuchet MS" panose="020B0603020202020204" pitchFamily="34" charset="0"/>
                <a:cs typeface="Futura Book"/>
              </a:rPr>
              <a:t>“What do you recommend to help me </a:t>
            </a:r>
            <a:r>
              <a:rPr lang="en-US" sz="3200" i="1" dirty="0" smtClean="0">
                <a:solidFill>
                  <a:srgbClr val="39639D"/>
                </a:solidFill>
                <a:latin typeface="Trebuchet MS" panose="020B0603020202020204" pitchFamily="34" charset="0"/>
                <a:cs typeface="Futura Book"/>
              </a:rPr>
              <a:t>lose weight</a:t>
            </a:r>
            <a:r>
              <a:rPr lang="en-US" sz="3200" i="1" dirty="0" smtClean="0">
                <a:latin typeface="Trebuchet MS" panose="020B0603020202020204" pitchFamily="34" charset="0"/>
                <a:cs typeface="Futura Book"/>
              </a:rPr>
              <a:t>?”</a:t>
            </a:r>
          </a:p>
          <a:p>
            <a:pPr marL="0" indent="0">
              <a:buNone/>
            </a:pPr>
            <a:endParaRPr lang="en-US" sz="1100" u="sng" dirty="0" smtClean="0">
              <a:latin typeface="Trebuchet MS" panose="020B0603020202020204" pitchFamily="34" charset="0"/>
              <a:cs typeface="Futura Book"/>
            </a:endParaRPr>
          </a:p>
          <a:p>
            <a:pPr>
              <a:lnSpc>
                <a:spcPct val="120000"/>
              </a:lnSpc>
            </a:pPr>
            <a:r>
              <a:rPr lang="en-US" sz="3200" i="1" dirty="0" smtClean="0">
                <a:latin typeface="Trebuchet MS" panose="020B0603020202020204" pitchFamily="34" charset="0"/>
              </a:rPr>
              <a:t>“</a:t>
            </a:r>
            <a:r>
              <a:rPr lang="en-US" sz="3200" i="1" dirty="0" smtClean="0">
                <a:latin typeface="Trebuchet MS" panose="020B0603020202020204" pitchFamily="34" charset="0"/>
                <a:cs typeface="Helvetica"/>
              </a:rPr>
              <a:t>What </a:t>
            </a:r>
            <a:r>
              <a:rPr lang="en-US" sz="3200" i="1" dirty="0" smtClean="0">
                <a:solidFill>
                  <a:srgbClr val="39639D"/>
                </a:solidFill>
                <a:latin typeface="Trebuchet MS" panose="020B0603020202020204" pitchFamily="34" charset="0"/>
                <a:cs typeface="Helvetica"/>
              </a:rPr>
              <a:t>multivitamin, calcium or </a:t>
            </a:r>
            <a:br>
              <a:rPr lang="en-US" sz="3200" i="1" dirty="0" smtClean="0">
                <a:solidFill>
                  <a:srgbClr val="39639D"/>
                </a:solidFill>
                <a:latin typeface="Trebuchet MS" panose="020B0603020202020204" pitchFamily="34" charset="0"/>
                <a:cs typeface="Helvetica"/>
              </a:rPr>
            </a:br>
            <a:r>
              <a:rPr lang="en-US" sz="3200" i="1" dirty="0" smtClean="0">
                <a:solidFill>
                  <a:srgbClr val="39639D"/>
                </a:solidFill>
                <a:latin typeface="Trebuchet MS" panose="020B0603020202020204" pitchFamily="34" charset="0"/>
                <a:cs typeface="Helvetica"/>
              </a:rPr>
              <a:t>omega -3 </a:t>
            </a:r>
            <a:r>
              <a:rPr lang="en-US" sz="3200" i="1" dirty="0" smtClean="0">
                <a:latin typeface="Trebuchet MS" panose="020B0603020202020204" pitchFamily="34" charset="0"/>
                <a:cs typeface="Helvetica"/>
              </a:rPr>
              <a:t>do you recommend?”</a:t>
            </a:r>
            <a:endParaRPr lang="en-US" sz="3200" i="1" dirty="0">
              <a:latin typeface="Trebuchet MS" panose="020B0603020202020204" pitchFamily="34" charset="0"/>
              <a:cs typeface="Helvetica"/>
            </a:endParaRPr>
          </a:p>
          <a:p>
            <a:pPr marL="457200" lvl="1" indent="0">
              <a:lnSpc>
                <a:spcPct val="120000"/>
              </a:lnSpc>
              <a:buNone/>
            </a:pPr>
            <a:endParaRPr lang="en-US" sz="1400" i="1" dirty="0" smtClean="0">
              <a:latin typeface="Trebuchet MS" panose="020B0603020202020204" pitchFamily="34" charset="0"/>
              <a:cs typeface="Helvetica"/>
            </a:endParaRPr>
          </a:p>
          <a:p>
            <a:pPr>
              <a:lnSpc>
                <a:spcPct val="120000"/>
              </a:lnSpc>
            </a:pPr>
            <a:r>
              <a:rPr lang="en-US" sz="3200" i="1" dirty="0" smtClean="0">
                <a:latin typeface="Trebuchet MS" panose="020B0603020202020204" pitchFamily="34" charset="0"/>
              </a:rPr>
              <a:t>“What </a:t>
            </a:r>
            <a:r>
              <a:rPr lang="en-US" sz="3200" i="1" dirty="0" smtClean="0">
                <a:solidFill>
                  <a:srgbClr val="39639D"/>
                </a:solidFill>
                <a:latin typeface="Trebuchet MS" panose="020B0603020202020204" pitchFamily="34" charset="0"/>
              </a:rPr>
              <a:t>healthy alternatives </a:t>
            </a:r>
            <a:r>
              <a:rPr lang="en-US" sz="3200" i="1" dirty="0" smtClean="0">
                <a:latin typeface="Trebuchet MS" panose="020B0603020202020204" pitchFamily="34" charset="0"/>
              </a:rPr>
              <a:t>do </a:t>
            </a:r>
            <a:br>
              <a:rPr lang="en-US" sz="3200" i="1" dirty="0" smtClean="0">
                <a:latin typeface="Trebuchet MS" panose="020B0603020202020204" pitchFamily="34" charset="0"/>
              </a:rPr>
            </a:br>
            <a:r>
              <a:rPr lang="en-US" sz="3200" i="1" dirty="0" smtClean="0">
                <a:latin typeface="Trebuchet MS" panose="020B0603020202020204" pitchFamily="34" charset="0"/>
              </a:rPr>
              <a:t>I have?”</a:t>
            </a:r>
            <a:endParaRPr lang="en-US" sz="1000" i="1" dirty="0">
              <a:latin typeface="Trebuchet MS" panose="020B0603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39225" y="3200400"/>
            <a:ext cx="4985083" cy="3108960"/>
          </a:xfrm>
          <a:prstGeom prst="rect">
            <a:avLst/>
          </a:prstGeom>
          <a:noFill/>
          <a:ln>
            <a:noFill/>
          </a:ln>
          <a:effectLst>
            <a:outerShdw blurRad="63500" sx="102000" sy="102000" algn="ctr" rotWithShape="0">
              <a:prstClr val="black">
                <a:alpha val="40000"/>
              </a:prstClr>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81000" y="838200"/>
            <a:ext cx="8382000" cy="838200"/>
          </a:xfrm>
        </p:spPr>
        <p:txBody>
          <a:bodyPr>
            <a:noAutofit/>
          </a:bodyPr>
          <a:lstStyle/>
          <a:p>
            <a:pPr>
              <a:lnSpc>
                <a:spcPct val="90000"/>
              </a:lnSpc>
            </a:pPr>
            <a:r>
              <a:rPr lang="en-US" sz="4000" b="0" dirty="0" smtClean="0">
                <a:solidFill>
                  <a:srgbClr val="39639D"/>
                </a:solidFill>
                <a:effectLst/>
                <a:latin typeface="Trebuchet MS" panose="020B0603020202020204" pitchFamily="34" charset="0"/>
                <a:cs typeface="Futura Book"/>
              </a:rPr>
              <a:t>Patients Are Already Purchasing Wellness Products…</a:t>
            </a:r>
            <a:endParaRPr lang="en-US" sz="4000" b="0" dirty="0">
              <a:solidFill>
                <a:srgbClr val="39639D"/>
              </a:solidFill>
              <a:effectLst/>
              <a:latin typeface="Trebuchet MS" panose="020B0603020202020204" pitchFamily="34" charset="0"/>
              <a:cs typeface="Futura Book"/>
            </a:endParaRPr>
          </a:p>
        </p:txBody>
      </p:sp>
      <p:sp>
        <p:nvSpPr>
          <p:cNvPr id="4" name="Content Placeholder 4"/>
          <p:cNvSpPr>
            <a:spLocks noGrp="1"/>
          </p:cNvSpPr>
          <p:nvPr>
            <p:ph idx="1"/>
          </p:nvPr>
        </p:nvSpPr>
        <p:spPr>
          <a:xfrm>
            <a:off x="228600" y="2286000"/>
            <a:ext cx="4343400" cy="4386262"/>
          </a:xfrm>
        </p:spPr>
        <p:txBody>
          <a:bodyPr>
            <a:normAutofit/>
          </a:bodyPr>
          <a:lstStyle/>
          <a:p>
            <a:pPr eaLnBrk="1" hangingPunct="1"/>
            <a:r>
              <a:rPr lang="en-US" sz="2400" dirty="0" smtClean="0">
                <a:latin typeface="Trebuchet MS" panose="020B0603020202020204" pitchFamily="34" charset="0"/>
                <a:ea typeface="Osaka" charset="-128"/>
              </a:rPr>
              <a:t>Patients have already been sold on supplementation.</a:t>
            </a:r>
            <a:br>
              <a:rPr lang="en-US" sz="2400" dirty="0" smtClean="0">
                <a:latin typeface="Trebuchet MS" panose="020B0603020202020204" pitchFamily="34" charset="0"/>
                <a:ea typeface="Osaka" charset="-128"/>
              </a:rPr>
            </a:br>
            <a:endParaRPr lang="en-US" sz="2400" dirty="0" smtClean="0">
              <a:latin typeface="Trebuchet MS" panose="020B0603020202020204" pitchFamily="34" charset="0"/>
              <a:ea typeface="Osaka" charset="-128"/>
            </a:endParaRPr>
          </a:p>
          <a:p>
            <a:r>
              <a:rPr lang="en-US" sz="2400" i="1" dirty="0" smtClean="0">
                <a:solidFill>
                  <a:srgbClr val="C00000"/>
                </a:solidFill>
                <a:latin typeface="Trebuchet MS" panose="020B0603020202020204" pitchFamily="34" charset="0"/>
                <a:ea typeface="Osaka" charset="-128"/>
              </a:rPr>
              <a:t>WHAT </a:t>
            </a:r>
            <a:r>
              <a:rPr lang="en-US" sz="2400" i="1" dirty="0">
                <a:solidFill>
                  <a:srgbClr val="C00000"/>
                </a:solidFill>
                <a:latin typeface="Trebuchet MS" panose="020B0603020202020204" pitchFamily="34" charset="0"/>
                <a:ea typeface="Osaka" charset="-128"/>
              </a:rPr>
              <a:t>are your patients buying</a:t>
            </a:r>
            <a:r>
              <a:rPr lang="en-US" sz="2400" i="1" dirty="0" smtClean="0">
                <a:solidFill>
                  <a:srgbClr val="C00000"/>
                </a:solidFill>
                <a:latin typeface="Trebuchet MS" panose="020B0603020202020204" pitchFamily="34" charset="0"/>
                <a:ea typeface="Osaka" charset="-128"/>
              </a:rPr>
              <a:t>?</a:t>
            </a:r>
            <a:br>
              <a:rPr lang="en-US" sz="2400" i="1" dirty="0" smtClean="0">
                <a:solidFill>
                  <a:srgbClr val="C00000"/>
                </a:solidFill>
                <a:latin typeface="Trebuchet MS" panose="020B0603020202020204" pitchFamily="34" charset="0"/>
                <a:ea typeface="Osaka" charset="-128"/>
              </a:rPr>
            </a:br>
            <a:endParaRPr lang="en-US" sz="2400" i="1" dirty="0">
              <a:solidFill>
                <a:srgbClr val="C00000"/>
              </a:solidFill>
              <a:latin typeface="Trebuchet MS" panose="020B0603020202020204" pitchFamily="34" charset="0"/>
              <a:ea typeface="Osaka" charset="-128"/>
            </a:endParaRPr>
          </a:p>
          <a:p>
            <a:r>
              <a:rPr lang="en-US" sz="2400" i="1" dirty="0">
                <a:solidFill>
                  <a:srgbClr val="C00000"/>
                </a:solidFill>
                <a:latin typeface="Trebuchet MS" panose="020B0603020202020204" pitchFamily="34" charset="0"/>
                <a:ea typeface="Osaka" charset="-128"/>
              </a:rPr>
              <a:t>Who is giving them advice? </a:t>
            </a:r>
          </a:p>
          <a:p>
            <a:pPr eaLnBrk="1" hangingPunct="1"/>
            <a:endParaRPr lang="en-US" sz="2400" dirty="0" smtClean="0">
              <a:solidFill>
                <a:schemeClr val="bg1"/>
              </a:solidFill>
              <a:latin typeface="Trebuchet MS" panose="020B0603020202020204" pitchFamily="34" charset="0"/>
              <a:ea typeface="Osaka" charset="-128"/>
            </a:endParaRPr>
          </a:p>
        </p:txBody>
      </p:sp>
    </p:spTree>
    <p:extLst>
      <p:ext uri="{BB962C8B-B14F-4D97-AF65-F5344CB8AC3E}">
        <p14:creationId xmlns:p14="http://schemas.microsoft.com/office/powerpoint/2010/main" val="1684286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Rot="1" noChangeArrowheads="1"/>
          </p:cNvSpPr>
          <p:nvPr>
            <p:ph type="title"/>
          </p:nvPr>
        </p:nvSpPr>
        <p:spPr>
          <a:xfrm>
            <a:off x="304800" y="1066800"/>
            <a:ext cx="8077200" cy="1143000"/>
          </a:xfrm>
        </p:spPr>
        <p:txBody>
          <a:bodyPr>
            <a:noAutofit/>
          </a:bodyPr>
          <a:lstStyle/>
          <a:p>
            <a:pPr eaLnBrk="1" fontAlgn="auto" hangingPunct="1">
              <a:lnSpc>
                <a:spcPct val="90000"/>
              </a:lnSpc>
              <a:spcAft>
                <a:spcPts val="0"/>
              </a:spcAft>
              <a:defRPr/>
            </a:pPr>
            <a:r>
              <a:rPr lang="en-US" sz="3600" b="0" dirty="0" smtClean="0">
                <a:solidFill>
                  <a:srgbClr val="39639D"/>
                </a:solidFill>
                <a:effectLst/>
                <a:latin typeface="Trebuchet MS" panose="020B0603020202020204" pitchFamily="34" charset="0"/>
                <a:ea typeface="Osaka" charset="-128"/>
                <a:cs typeface="Futura Book"/>
              </a:rPr>
              <a:t>Is the average consumer educated in science-based, nutritional support?</a:t>
            </a:r>
            <a:br>
              <a:rPr lang="en-US" sz="3600" b="0" dirty="0" smtClean="0">
                <a:solidFill>
                  <a:srgbClr val="39639D"/>
                </a:solidFill>
                <a:effectLst/>
                <a:latin typeface="Trebuchet MS" panose="020B0603020202020204" pitchFamily="34" charset="0"/>
                <a:ea typeface="Osaka" charset="-128"/>
                <a:cs typeface="Futura Book"/>
              </a:rPr>
            </a:br>
            <a:endParaRPr lang="en-US" sz="3600" b="0" dirty="0" smtClean="0">
              <a:solidFill>
                <a:srgbClr val="39639D"/>
              </a:solidFill>
              <a:effectLst/>
              <a:latin typeface="Trebuchet MS" panose="020B0603020202020204" pitchFamily="34" charset="0"/>
              <a:ea typeface="Osaka" charset="-128"/>
              <a:cs typeface="Futura Book"/>
            </a:endParaRPr>
          </a:p>
        </p:txBody>
      </p:sp>
      <p:sp>
        <p:nvSpPr>
          <p:cNvPr id="112642" name="Rectangle 2"/>
          <p:cNvSpPr>
            <a:spLocks noGrp="1" noChangeArrowheads="1"/>
          </p:cNvSpPr>
          <p:nvPr>
            <p:ph idx="1"/>
          </p:nvPr>
        </p:nvSpPr>
        <p:spPr>
          <a:xfrm>
            <a:off x="533400" y="2133600"/>
            <a:ext cx="8229600" cy="4419600"/>
          </a:xfrm>
        </p:spPr>
        <p:txBody>
          <a:bodyPr/>
          <a:lstStyle/>
          <a:p>
            <a:pPr eaLnBrk="1" hangingPunct="1">
              <a:lnSpc>
                <a:spcPct val="90000"/>
              </a:lnSpc>
            </a:pPr>
            <a:r>
              <a:rPr lang="en-US" sz="2800" dirty="0" smtClean="0">
                <a:latin typeface="Trebuchet MS" panose="020B0603020202020204" pitchFamily="34" charset="0"/>
                <a:ea typeface="Osaka" charset="-128"/>
              </a:rPr>
              <a:t>Many of the most popular brands have attractive labels full of ingredients, but often contain unhealthy ingredients: </a:t>
            </a:r>
          </a:p>
          <a:p>
            <a:pPr lvl="1" eaLnBrk="1" hangingPunct="1">
              <a:lnSpc>
                <a:spcPct val="120000"/>
              </a:lnSpc>
              <a:buFont typeface="Arial" pitchFamily="34" charset="0"/>
              <a:buChar char="•"/>
            </a:pPr>
            <a:r>
              <a:rPr lang="en-US" sz="2200" dirty="0" smtClean="0">
                <a:latin typeface="Trebuchet MS" panose="020B0603020202020204" pitchFamily="34" charset="0"/>
                <a:ea typeface="Osaka" charset="-128"/>
              </a:rPr>
              <a:t>Artificial chemical dyes </a:t>
            </a:r>
          </a:p>
          <a:p>
            <a:pPr lvl="1" eaLnBrk="1" hangingPunct="1">
              <a:lnSpc>
                <a:spcPct val="120000"/>
              </a:lnSpc>
              <a:buFont typeface="Arial" pitchFamily="34" charset="0"/>
              <a:buChar char="•"/>
            </a:pPr>
            <a:r>
              <a:rPr lang="en-US" sz="2200" dirty="0" smtClean="0">
                <a:latin typeface="Trebuchet MS" panose="020B0603020202020204" pitchFamily="34" charset="0"/>
                <a:ea typeface="Osaka" charset="-128"/>
              </a:rPr>
              <a:t>Artificial, chemically </a:t>
            </a:r>
            <a:r>
              <a:rPr lang="en-US" sz="2200" dirty="0" err="1" smtClean="0">
                <a:latin typeface="Trebuchet MS" panose="020B0603020202020204" pitchFamily="34" charset="0"/>
                <a:ea typeface="Osaka" charset="-128"/>
              </a:rPr>
              <a:t>synthesised</a:t>
            </a:r>
            <a:r>
              <a:rPr lang="en-US" sz="2200" dirty="0" smtClean="0">
                <a:latin typeface="Trebuchet MS" panose="020B0603020202020204" pitchFamily="34" charset="0"/>
                <a:ea typeface="Osaka" charset="-128"/>
              </a:rPr>
              <a:t> </a:t>
            </a:r>
            <a:r>
              <a:rPr lang="en-US" sz="2200" dirty="0" err="1" smtClean="0">
                <a:latin typeface="Trebuchet MS" panose="020B0603020202020204" pitchFamily="34" charset="0"/>
                <a:ea typeface="Osaka" charset="-128"/>
              </a:rPr>
              <a:t>flavouring</a:t>
            </a:r>
            <a:r>
              <a:rPr lang="en-US" sz="2200" dirty="0" smtClean="0">
                <a:latin typeface="Trebuchet MS" panose="020B0603020202020204" pitchFamily="34" charset="0"/>
                <a:ea typeface="Osaka" charset="-128"/>
              </a:rPr>
              <a:t> agents</a:t>
            </a:r>
          </a:p>
          <a:p>
            <a:pPr lvl="1" eaLnBrk="1" hangingPunct="1">
              <a:lnSpc>
                <a:spcPct val="120000"/>
              </a:lnSpc>
              <a:buFont typeface="Arial" pitchFamily="34" charset="0"/>
              <a:buChar char="•"/>
            </a:pPr>
            <a:r>
              <a:rPr lang="en-US" sz="2200" dirty="0" smtClean="0">
                <a:latin typeface="Trebuchet MS" panose="020B0603020202020204" pitchFamily="34" charset="0"/>
                <a:ea typeface="Osaka" charset="-128"/>
              </a:rPr>
              <a:t>Preservatives</a:t>
            </a:r>
          </a:p>
          <a:p>
            <a:pPr lvl="1" eaLnBrk="1" hangingPunct="1">
              <a:lnSpc>
                <a:spcPct val="120000"/>
              </a:lnSpc>
              <a:buFont typeface="Arial" pitchFamily="34" charset="0"/>
              <a:buChar char="•"/>
            </a:pPr>
            <a:r>
              <a:rPr lang="en-US" sz="2200" dirty="0" smtClean="0">
                <a:latin typeface="Trebuchet MS" panose="020B0603020202020204" pitchFamily="34" charset="0"/>
                <a:ea typeface="Osaka" charset="-128"/>
              </a:rPr>
              <a:t>Disintegrating agents </a:t>
            </a:r>
          </a:p>
          <a:p>
            <a:pPr lvl="1" eaLnBrk="1" hangingPunct="1">
              <a:lnSpc>
                <a:spcPct val="120000"/>
              </a:lnSpc>
              <a:buFont typeface="Arial" pitchFamily="34" charset="0"/>
              <a:buChar char="•"/>
            </a:pPr>
            <a:r>
              <a:rPr lang="en-US" sz="2200" dirty="0" smtClean="0">
                <a:latin typeface="Trebuchet MS" panose="020B0603020202020204" pitchFamily="34" charset="0"/>
                <a:ea typeface="Osaka" charset="-128"/>
              </a:rPr>
              <a:t>Bulk fillers such as talc or starch, hydrogenated </a:t>
            </a:r>
            <a:br>
              <a:rPr lang="en-US" sz="2200" dirty="0" smtClean="0">
                <a:latin typeface="Trebuchet MS" panose="020B0603020202020204" pitchFamily="34" charset="0"/>
                <a:ea typeface="Osaka" charset="-128"/>
              </a:rPr>
            </a:br>
            <a:r>
              <a:rPr lang="en-US" sz="2200" dirty="0" smtClean="0">
                <a:latin typeface="Trebuchet MS" panose="020B0603020202020204" pitchFamily="34" charset="0"/>
                <a:ea typeface="Osaka" charset="-128"/>
              </a:rPr>
              <a:t>oil, chemical coatings </a:t>
            </a:r>
          </a:p>
        </p:txBody>
      </p:sp>
    </p:spTree>
    <p:extLst>
      <p:ext uri="{BB962C8B-B14F-4D97-AF65-F5344CB8AC3E}">
        <p14:creationId xmlns:p14="http://schemas.microsoft.com/office/powerpoint/2010/main" val="37983669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8690" y="1828800"/>
            <a:ext cx="8955311" cy="2095500"/>
            <a:chOff x="188690" y="1828800"/>
            <a:chExt cx="8955311" cy="2095500"/>
          </a:xfrm>
        </p:grpSpPr>
        <p:grpSp>
          <p:nvGrpSpPr>
            <p:cNvPr id="4" name="Group 3"/>
            <p:cNvGrpSpPr/>
            <p:nvPr/>
          </p:nvGrpSpPr>
          <p:grpSpPr>
            <a:xfrm>
              <a:off x="188690" y="1828800"/>
              <a:ext cx="8829675" cy="2095500"/>
              <a:chOff x="179166" y="2286000"/>
              <a:chExt cx="8829675" cy="209550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166" y="2286000"/>
                <a:ext cx="8801100" cy="2095500"/>
              </a:xfrm>
              <a:prstGeom prst="rect">
                <a:avLst/>
              </a:prstGeom>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09554" y="2286000"/>
                <a:ext cx="6999287" cy="192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19079" y="1844567"/>
              <a:ext cx="7124922" cy="196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Rectangle 4"/>
          <p:cNvSpPr>
            <a:spLocks noGrp="1" noRot="1" noChangeArrowheads="1"/>
          </p:cNvSpPr>
          <p:nvPr>
            <p:ph type="title"/>
          </p:nvPr>
        </p:nvSpPr>
        <p:spPr>
          <a:xfrm>
            <a:off x="533400" y="533400"/>
            <a:ext cx="8077200" cy="1143000"/>
          </a:xfrm>
        </p:spPr>
        <p:txBody>
          <a:bodyPr>
            <a:noAutofit/>
          </a:bodyPr>
          <a:lstStyle/>
          <a:p>
            <a:pPr eaLnBrk="1" fontAlgn="auto" hangingPunct="1">
              <a:lnSpc>
                <a:spcPct val="90000"/>
              </a:lnSpc>
              <a:spcAft>
                <a:spcPts val="0"/>
              </a:spcAft>
              <a:defRPr/>
            </a:pPr>
            <a:r>
              <a:rPr lang="en-US" sz="3600" b="0" dirty="0" smtClean="0">
                <a:solidFill>
                  <a:srgbClr val="39639D"/>
                </a:solidFill>
                <a:effectLst/>
                <a:latin typeface="Trebuchet MS" panose="020B0603020202020204" pitchFamily="34" charset="0"/>
                <a:ea typeface="Osaka" charset="-128"/>
                <a:cs typeface="Futura Book"/>
              </a:rPr>
              <a:t>Two Popular Store Supplement Labels</a:t>
            </a:r>
            <a:br>
              <a:rPr lang="en-US" sz="3600" b="0" dirty="0" smtClean="0">
                <a:solidFill>
                  <a:srgbClr val="39639D"/>
                </a:solidFill>
                <a:effectLst/>
                <a:latin typeface="Trebuchet MS" panose="020B0603020202020204" pitchFamily="34" charset="0"/>
                <a:ea typeface="Osaka" charset="-128"/>
                <a:cs typeface="Futura Book"/>
              </a:rPr>
            </a:br>
            <a:endParaRPr lang="en-US" sz="3600" b="0" dirty="0" smtClean="0">
              <a:solidFill>
                <a:srgbClr val="39639D"/>
              </a:solidFill>
              <a:effectLst/>
              <a:latin typeface="Trebuchet MS" panose="020B0603020202020204" pitchFamily="34" charset="0"/>
              <a:ea typeface="Osaka" charset="-128"/>
              <a:cs typeface="Futura Book"/>
            </a:endParaRPr>
          </a:p>
        </p:txBody>
      </p:sp>
      <p:sp>
        <p:nvSpPr>
          <p:cNvPr id="5" name="TextBox 4"/>
          <p:cNvSpPr txBox="1"/>
          <p:nvPr/>
        </p:nvSpPr>
        <p:spPr>
          <a:xfrm>
            <a:off x="245840" y="5943600"/>
            <a:ext cx="8743949" cy="1046440"/>
          </a:xfrm>
          <a:prstGeom prst="rect">
            <a:avLst/>
          </a:prstGeom>
          <a:noFill/>
        </p:spPr>
        <p:txBody>
          <a:bodyPr wrap="square" rtlCol="0">
            <a:spAutoFit/>
          </a:bodyPr>
          <a:lstStyle/>
          <a:p>
            <a:pPr algn="r"/>
            <a:r>
              <a:rPr lang="en-US" sz="1100" dirty="0" smtClean="0">
                <a:solidFill>
                  <a:prstClr val="black"/>
                </a:solidFill>
              </a:rPr>
              <a:t>Centrum® Women Under 50 is a product of </a:t>
            </a:r>
            <a:r>
              <a:rPr lang="en-US" sz="1100" dirty="0">
                <a:solidFill>
                  <a:prstClr val="black"/>
                </a:solidFill>
              </a:rPr>
              <a:t>Pfizer Consumer </a:t>
            </a:r>
            <a:r>
              <a:rPr lang="en-US" sz="1100" dirty="0" smtClean="0">
                <a:solidFill>
                  <a:prstClr val="black"/>
                </a:solidFill>
              </a:rPr>
              <a:t>Healthcare.  For more information, visit </a:t>
            </a:r>
            <a:br>
              <a:rPr lang="en-US" sz="1100" dirty="0" smtClean="0">
                <a:solidFill>
                  <a:prstClr val="black"/>
                </a:solidFill>
              </a:rPr>
            </a:br>
            <a:r>
              <a:rPr lang="en-US" sz="1100" dirty="0" smtClean="0">
                <a:solidFill>
                  <a:prstClr val="black"/>
                </a:solidFill>
                <a:hlinkClick r:id="rId6"/>
              </a:rPr>
              <a:t>http</a:t>
            </a:r>
            <a:r>
              <a:rPr lang="en-US" sz="1100" dirty="0">
                <a:solidFill>
                  <a:prstClr val="black"/>
                </a:solidFill>
                <a:hlinkClick r:id="rId6"/>
              </a:rPr>
              <a:t>://</a:t>
            </a:r>
            <a:r>
              <a:rPr lang="en-US" sz="1100" dirty="0" smtClean="0">
                <a:solidFill>
                  <a:prstClr val="black"/>
                </a:solidFill>
                <a:hlinkClick r:id="rId6"/>
              </a:rPr>
              <a:t>www.centrum.com/centrum-women-under-50#tablets</a:t>
            </a:r>
            <a:r>
              <a:rPr lang="en-US" sz="1100" dirty="0" smtClean="0">
                <a:solidFill>
                  <a:prstClr val="black"/>
                </a:solidFill>
              </a:rPr>
              <a:t> </a:t>
            </a:r>
          </a:p>
          <a:p>
            <a:pPr algn="r"/>
            <a:r>
              <a:rPr lang="en-US" sz="1100" dirty="0" smtClean="0">
                <a:solidFill>
                  <a:prstClr val="black"/>
                </a:solidFill>
              </a:rPr>
              <a:t>Flinstones™ Complete Chewables is a product of Bayer Healthcare.  For more information, visit </a:t>
            </a:r>
            <a:r>
              <a:rPr lang="en-US" sz="1100" dirty="0">
                <a:solidFill>
                  <a:prstClr val="black"/>
                </a:solidFill>
                <a:hlinkClick r:id="rId7"/>
              </a:rPr>
              <a:t>http://www.flintstonesvitamins.com/en/products/Flintstones_Complete.php/</a:t>
            </a:r>
            <a:endParaRPr lang="en-US" sz="1100" dirty="0" smtClean="0">
              <a:solidFill>
                <a:prstClr val="black"/>
              </a:solidFill>
            </a:endParaRPr>
          </a:p>
          <a:p>
            <a:pPr algn="r"/>
            <a:endParaRPr lang="en-US" dirty="0">
              <a:solidFill>
                <a:prstClr val="black"/>
              </a:solidFill>
            </a:endParaRPr>
          </a:p>
        </p:txBody>
      </p:sp>
      <p:pic>
        <p:nvPicPr>
          <p:cNvPr id="3079"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352800" y="3754707"/>
            <a:ext cx="5035095" cy="220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descr="C:\Users\brandim\AppData\Local\Microsoft\Windows\Temporary Internet Files\Content.Outlook\U2R1R3V9\flintstones (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7857" y="2781243"/>
            <a:ext cx="2876550" cy="383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5811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noAutofit/>
          </a:bodyPr>
          <a:lstStyle/>
          <a:p>
            <a:r>
              <a:rPr lang="en-US" sz="4000" b="0" dirty="0" smtClean="0">
                <a:solidFill>
                  <a:srgbClr val="39639D"/>
                </a:solidFill>
                <a:effectLst/>
              </a:rPr>
              <a:t>Market Australia                     </a:t>
            </a:r>
            <a:r>
              <a:rPr lang="en-US" sz="4000" b="1" dirty="0" smtClean="0">
                <a:solidFill>
                  <a:srgbClr val="C00000"/>
                </a:solidFill>
                <a:effectLst/>
              </a:rPr>
              <a:t>Commitment to Quality</a:t>
            </a:r>
            <a:endParaRPr lang="en-US" sz="4000" b="1" dirty="0">
              <a:solidFill>
                <a:srgbClr val="C00000"/>
              </a:solidFill>
              <a:effectLst/>
            </a:endParaRPr>
          </a:p>
        </p:txBody>
      </p:sp>
      <p:sp>
        <p:nvSpPr>
          <p:cNvPr id="2" name="Content Placeholder 1"/>
          <p:cNvSpPr>
            <a:spLocks noGrp="1"/>
          </p:cNvSpPr>
          <p:nvPr>
            <p:ph idx="1"/>
          </p:nvPr>
        </p:nvSpPr>
        <p:spPr>
          <a:xfrm>
            <a:off x="304800" y="1752600"/>
            <a:ext cx="8839200" cy="4572000"/>
          </a:xfrm>
        </p:spPr>
        <p:txBody>
          <a:bodyPr>
            <a:normAutofit lnSpcReduction="10000"/>
          </a:bodyPr>
          <a:lstStyle/>
          <a:p>
            <a:r>
              <a:rPr lang="en-US" dirty="0" smtClean="0"/>
              <a:t>Market Australia products lead the industry thanks </a:t>
            </a:r>
            <a:r>
              <a:rPr lang="en-US" dirty="0"/>
              <a:t>to cutting-edge </a:t>
            </a:r>
            <a:r>
              <a:rPr lang="en-US" dirty="0" smtClean="0"/>
              <a:t>ingredients, sound science and exceptional quality control.</a:t>
            </a:r>
          </a:p>
          <a:p>
            <a:endParaRPr lang="en-US" sz="1500" dirty="0"/>
          </a:p>
          <a:p>
            <a:r>
              <a:rPr lang="en-US" dirty="0" smtClean="0"/>
              <a:t>The Product Brokerage Advantage:</a:t>
            </a:r>
          </a:p>
          <a:p>
            <a:pPr marL="598932" lvl="1" indent="-342900">
              <a:lnSpc>
                <a:spcPct val="110000"/>
              </a:lnSpc>
            </a:pPr>
            <a:r>
              <a:rPr lang="en-GB" sz="2200" dirty="0"/>
              <a:t>I</a:t>
            </a:r>
            <a:r>
              <a:rPr lang="en-GB" sz="2200" dirty="0" smtClean="0"/>
              <a:t>dentifies </a:t>
            </a:r>
            <a:r>
              <a:rPr lang="en-GB" sz="2200" dirty="0"/>
              <a:t>the latest market-driven </a:t>
            </a:r>
            <a:r>
              <a:rPr lang="en-GB" sz="2200" dirty="0" smtClean="0"/>
              <a:t>products from the </a:t>
            </a:r>
            <a:br>
              <a:rPr lang="en-GB" sz="2200" dirty="0" smtClean="0"/>
            </a:br>
            <a:r>
              <a:rPr lang="en-GB" sz="2200" dirty="0" smtClean="0"/>
              <a:t>best manufacturers.</a:t>
            </a:r>
            <a:endParaRPr lang="en-GB" sz="2200" dirty="0"/>
          </a:p>
          <a:p>
            <a:pPr marL="598932" lvl="1" indent="-342900">
              <a:lnSpc>
                <a:spcPct val="110000"/>
              </a:lnSpc>
            </a:pPr>
            <a:r>
              <a:rPr lang="en-US" sz="2200" dirty="0" smtClean="0"/>
              <a:t>Provides comprehensive </a:t>
            </a:r>
            <a:r>
              <a:rPr lang="en-US" sz="2200" dirty="0"/>
              <a:t>and synergistic formulations </a:t>
            </a:r>
            <a:r>
              <a:rPr lang="en-US" sz="2200" dirty="0" smtClean="0"/>
              <a:t/>
            </a:r>
            <a:br>
              <a:rPr lang="en-US" sz="2200" dirty="0" smtClean="0"/>
            </a:br>
            <a:r>
              <a:rPr lang="en-US" sz="2200" dirty="0" smtClean="0"/>
              <a:t>based </a:t>
            </a:r>
            <a:r>
              <a:rPr lang="en-US" sz="2200" dirty="0"/>
              <a:t>on current </a:t>
            </a:r>
            <a:r>
              <a:rPr lang="en-US" sz="2200" dirty="0" smtClean="0"/>
              <a:t>research.</a:t>
            </a:r>
            <a:endParaRPr lang="en-US" sz="2200" dirty="0"/>
          </a:p>
          <a:p>
            <a:pPr marL="598932" lvl="1" indent="-342900">
              <a:lnSpc>
                <a:spcPct val="110000"/>
              </a:lnSpc>
            </a:pPr>
            <a:r>
              <a:rPr lang="en-GB" sz="2200" dirty="0" smtClean="0"/>
              <a:t>Offers a wide variety of products formulated by experts </a:t>
            </a:r>
            <a:br>
              <a:rPr lang="en-GB" sz="2200" dirty="0" smtClean="0"/>
            </a:br>
            <a:r>
              <a:rPr lang="en-GB" sz="2200" dirty="0" smtClean="0"/>
              <a:t>in the industry.</a:t>
            </a:r>
          </a:p>
          <a:p>
            <a:pPr lvl="1"/>
            <a:endParaRPr lang="en-US" sz="2000" dirty="0"/>
          </a:p>
        </p:txBody>
      </p:sp>
    </p:spTree>
    <p:extLst>
      <p:ext uri="{BB962C8B-B14F-4D97-AF65-F5344CB8AC3E}">
        <p14:creationId xmlns:p14="http://schemas.microsoft.com/office/powerpoint/2010/main" val="5900166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52400" y="533400"/>
            <a:ext cx="8839200" cy="838200"/>
          </a:xfrm>
        </p:spPr>
        <p:txBody>
          <a:bodyPr>
            <a:normAutofit fontScale="90000"/>
          </a:bodyPr>
          <a:lstStyle/>
          <a:p>
            <a:r>
              <a:rPr lang="en-US" b="0" dirty="0" smtClean="0">
                <a:solidFill>
                  <a:srgbClr val="39639D"/>
                </a:solidFill>
                <a:effectLst/>
              </a:rPr>
              <a:t>Market </a:t>
            </a:r>
            <a:r>
              <a:rPr lang="en-US" dirty="0" smtClean="0">
                <a:solidFill>
                  <a:srgbClr val="39639D"/>
                </a:solidFill>
              </a:rPr>
              <a:t>Australia</a:t>
            </a:r>
            <a:r>
              <a:rPr lang="en-US" b="0" dirty="0" smtClean="0">
                <a:solidFill>
                  <a:srgbClr val="39639D"/>
                </a:solidFill>
                <a:effectLst/>
              </a:rPr>
              <a:t/>
            </a:r>
            <a:br>
              <a:rPr lang="en-US" b="0" dirty="0" smtClean="0">
                <a:solidFill>
                  <a:srgbClr val="39639D"/>
                </a:solidFill>
                <a:effectLst/>
              </a:rPr>
            </a:br>
            <a:r>
              <a:rPr lang="en-US" b="1" dirty="0" smtClean="0">
                <a:solidFill>
                  <a:srgbClr val="C00000"/>
                </a:solidFill>
                <a:effectLst/>
              </a:rPr>
              <a:t>Commitment to Quality</a:t>
            </a:r>
            <a:endParaRPr lang="en-US" b="1" dirty="0">
              <a:solidFill>
                <a:srgbClr val="C00000"/>
              </a:solidFill>
              <a:effectLst/>
            </a:endParaRPr>
          </a:p>
        </p:txBody>
      </p:sp>
      <p:sp>
        <p:nvSpPr>
          <p:cNvPr id="2" name="Content Placeholder 1"/>
          <p:cNvSpPr>
            <a:spLocks noGrp="1"/>
          </p:cNvSpPr>
          <p:nvPr>
            <p:ph idx="1"/>
          </p:nvPr>
        </p:nvSpPr>
        <p:spPr>
          <a:xfrm>
            <a:off x="304800" y="1828800"/>
            <a:ext cx="8458200" cy="4572000"/>
          </a:xfrm>
        </p:spPr>
        <p:txBody>
          <a:bodyPr/>
          <a:lstStyle/>
          <a:p>
            <a:pPr marL="109728" indent="0" fontAlgn="base">
              <a:buNone/>
            </a:pPr>
            <a:r>
              <a:rPr lang="en-US" sz="2400" dirty="0" smtClean="0"/>
              <a:t>Every product is manufactured with strict quality control guidelines and continuous quality control monitoring.</a:t>
            </a:r>
          </a:p>
          <a:p>
            <a:pPr fontAlgn="base"/>
            <a:endParaRPr lang="en-US" sz="1400" dirty="0" smtClean="0"/>
          </a:p>
          <a:p>
            <a:pPr lvl="1" fontAlgn="base">
              <a:buFont typeface="Wingdings" charset="2"/>
              <a:buChar char="§"/>
            </a:pPr>
            <a:r>
              <a:rPr lang="en-US" sz="2000" dirty="0" smtClean="0"/>
              <a:t>Specifications </a:t>
            </a:r>
            <a:r>
              <a:rPr lang="en-US" sz="2000" dirty="0"/>
              <a:t>are set for raw materials and finished products.</a:t>
            </a:r>
          </a:p>
          <a:p>
            <a:pPr lvl="1" fontAlgn="base">
              <a:buFont typeface="Wingdings" charset="2"/>
              <a:buChar char="§"/>
            </a:pPr>
            <a:r>
              <a:rPr lang="en-US" sz="2000" dirty="0"/>
              <a:t>Raw materials are sourced with Certificates of Analysis.</a:t>
            </a:r>
          </a:p>
          <a:p>
            <a:pPr lvl="1" fontAlgn="base">
              <a:buFont typeface="Wingdings" charset="2"/>
              <a:buChar char="§"/>
            </a:pPr>
            <a:r>
              <a:rPr lang="en-US" sz="2000" dirty="0"/>
              <a:t>Products are manufactured using Standard Operating Procedures in manufacturing facilities that are audited on a regular basis for GMP compliance.</a:t>
            </a:r>
          </a:p>
          <a:p>
            <a:pPr lvl="1" fontAlgn="base">
              <a:buFont typeface="Wingdings" charset="2"/>
              <a:buChar char="§"/>
            </a:pPr>
            <a:r>
              <a:rPr lang="en-US" sz="2000" dirty="0"/>
              <a:t>Products are inspected at our warehouse for damage, label accuracy, appearance, taste and </a:t>
            </a:r>
            <a:r>
              <a:rPr lang="en-US" sz="2000" dirty="0" smtClean="0"/>
              <a:t>odour </a:t>
            </a:r>
            <a:r>
              <a:rPr lang="en-US" sz="2000" dirty="0"/>
              <a:t>prior to release.</a:t>
            </a:r>
          </a:p>
          <a:p>
            <a:pPr lvl="1" fontAlgn="base">
              <a:buFont typeface="Wingdings" charset="2"/>
              <a:buChar char="§"/>
            </a:pPr>
            <a:r>
              <a:rPr lang="en-US" sz="2000" dirty="0"/>
              <a:t>Products are assayed by independent labs for isotonic capability, micro contamination and potency.</a:t>
            </a:r>
          </a:p>
          <a:p>
            <a:pPr marL="365760" lvl="1" indent="0">
              <a:buNone/>
            </a:pPr>
            <a:endParaRPr lang="en-US" dirty="0"/>
          </a:p>
        </p:txBody>
      </p:sp>
    </p:spTree>
    <p:extLst>
      <p:ext uri="{BB962C8B-B14F-4D97-AF65-F5344CB8AC3E}">
        <p14:creationId xmlns:p14="http://schemas.microsoft.com/office/powerpoint/2010/main" val="8915555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7467600" cy="4572000"/>
          </a:xfrm>
        </p:spPr>
        <p:txBody>
          <a:bodyPr>
            <a:normAutofit fontScale="92500" lnSpcReduction="10000"/>
          </a:bodyPr>
          <a:lstStyle/>
          <a:p>
            <a:r>
              <a:rPr lang="en-US" dirty="0" smtClean="0"/>
              <a:t>Isotonic-capable nutrition</a:t>
            </a:r>
          </a:p>
          <a:p>
            <a:r>
              <a:rPr lang="en-US" dirty="0" smtClean="0"/>
              <a:t>High-quality tablets and gel caps that have exceptional absorption rates</a:t>
            </a:r>
          </a:p>
          <a:p>
            <a:r>
              <a:rPr lang="en-US" dirty="0" smtClean="0"/>
              <a:t>Comprehensive solutions</a:t>
            </a:r>
          </a:p>
          <a:p>
            <a:r>
              <a:rPr lang="en-US" dirty="0" smtClean="0"/>
              <a:t>Measurable patient results</a:t>
            </a:r>
          </a:p>
          <a:p>
            <a:r>
              <a:rPr lang="en-US" dirty="0" smtClean="0"/>
              <a:t>Science-based solutions</a:t>
            </a:r>
          </a:p>
          <a:p>
            <a:endParaRPr lang="en-US" dirty="0" smtClean="0"/>
          </a:p>
          <a:p>
            <a:pPr marL="109728" indent="0">
              <a:buNone/>
            </a:pPr>
            <a:r>
              <a:rPr lang="en-US" dirty="0" smtClean="0"/>
              <a:t>Setting you apart from other </a:t>
            </a:r>
            <a:br>
              <a:rPr lang="en-US" dirty="0" smtClean="0"/>
            </a:br>
            <a:r>
              <a:rPr lang="en-US" dirty="0" smtClean="0"/>
              <a:t>practices of the same specialty. </a:t>
            </a:r>
          </a:p>
          <a:p>
            <a:pPr marL="109728" indent="0">
              <a:buNone/>
            </a:pPr>
            <a:endParaRPr lang="en-US" dirty="0" smtClean="0"/>
          </a:p>
          <a:p>
            <a:endParaRPr lang="en-US" dirty="0" smtClean="0"/>
          </a:p>
          <a:p>
            <a:endParaRPr lang="en-US" dirty="0" smtClean="0"/>
          </a:p>
          <a:p>
            <a:endParaRPr lang="en-US" dirty="0"/>
          </a:p>
        </p:txBody>
      </p:sp>
      <p:pic>
        <p:nvPicPr>
          <p:cNvPr id="5" name="Picture 4"/>
          <p:cNvPicPr>
            <a:picLocks noChangeAspect="1"/>
          </p:cNvPicPr>
          <p:nvPr/>
        </p:nvPicPr>
        <p:blipFill>
          <a:blip r:embed="rId3" cstate="email">
            <a:alphaModFix amt="56000"/>
            <a:extLst>
              <a:ext uri="{28A0092B-C50C-407E-A947-70E740481C1C}">
                <a14:useLocalDpi xmlns:a14="http://schemas.microsoft.com/office/drawing/2010/main"/>
              </a:ext>
            </a:extLst>
          </a:blip>
          <a:stretch>
            <a:fillRect/>
          </a:stretch>
        </p:blipFill>
        <p:spPr>
          <a:xfrm>
            <a:off x="5867400" y="1926866"/>
            <a:ext cx="3523976" cy="4956534"/>
          </a:xfrm>
          <a:prstGeom prst="rect">
            <a:avLst/>
          </a:prstGeom>
        </p:spPr>
      </p:pic>
      <p:sp>
        <p:nvSpPr>
          <p:cNvPr id="7" name="Title 2"/>
          <p:cNvSpPr>
            <a:spLocks noGrp="1"/>
          </p:cNvSpPr>
          <p:nvPr>
            <p:ph type="title"/>
          </p:nvPr>
        </p:nvSpPr>
        <p:spPr>
          <a:xfrm>
            <a:off x="152400" y="533400"/>
            <a:ext cx="8839200" cy="838200"/>
          </a:xfrm>
        </p:spPr>
        <p:txBody>
          <a:bodyPr>
            <a:normAutofit fontScale="90000"/>
          </a:bodyPr>
          <a:lstStyle/>
          <a:p>
            <a:r>
              <a:rPr lang="en-US" b="0" dirty="0" smtClean="0">
                <a:solidFill>
                  <a:srgbClr val="39639D"/>
                </a:solidFill>
                <a:effectLst/>
                <a:latin typeface="Trebuchet MS" panose="020B0603020202020204" pitchFamily="34" charset="0"/>
              </a:rPr>
              <a:t> The Market Australia</a:t>
            </a:r>
            <a:r>
              <a:rPr lang="en-US" dirty="0">
                <a:solidFill>
                  <a:srgbClr val="39639D"/>
                </a:solidFill>
                <a:latin typeface="Trebuchet MS" panose="020B0603020202020204" pitchFamily="34" charset="0"/>
              </a:rPr>
              <a:t/>
            </a:r>
            <a:br>
              <a:rPr lang="en-US" dirty="0">
                <a:solidFill>
                  <a:srgbClr val="39639D"/>
                </a:solidFill>
                <a:latin typeface="Trebuchet MS" panose="020B0603020202020204" pitchFamily="34" charset="0"/>
              </a:rPr>
            </a:br>
            <a:r>
              <a:rPr lang="en-US" b="1" dirty="0" smtClean="0">
                <a:solidFill>
                  <a:srgbClr val="C00000"/>
                </a:solidFill>
                <a:effectLst/>
                <a:latin typeface="Trebuchet MS" panose="020B0603020202020204" pitchFamily="34" charset="0"/>
              </a:rPr>
              <a:t>Difference</a:t>
            </a:r>
            <a:endParaRPr lang="en-US" b="1" dirty="0">
              <a:solidFill>
                <a:srgbClr val="C00000"/>
              </a:solidFill>
              <a:effectLst/>
              <a:latin typeface="Trebuchet MS" panose="020B0603020202020204" pitchFamily="34" charset="0"/>
            </a:endParaRPr>
          </a:p>
        </p:txBody>
      </p:sp>
    </p:spTree>
    <p:extLst>
      <p:ext uri="{BB962C8B-B14F-4D97-AF65-F5344CB8AC3E}">
        <p14:creationId xmlns:p14="http://schemas.microsoft.com/office/powerpoint/2010/main" val="13913442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319834</TotalTime>
  <Words>2053</Words>
  <Application>Microsoft Macintosh PowerPoint</Application>
  <PresentationFormat>On-screen Show (4:3)</PresentationFormat>
  <Paragraphs>294</Paragraphs>
  <Slides>27</Slides>
  <Notes>22</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Custom Design</vt:lpstr>
      <vt:lpstr>Office Theme</vt:lpstr>
      <vt:lpstr>1_Office Theme</vt:lpstr>
      <vt:lpstr>2_Office Theme</vt:lpstr>
      <vt:lpstr>3_Office Theme</vt:lpstr>
      <vt:lpstr>4_Office Theme</vt:lpstr>
      <vt:lpstr>PowerPoint Presentation</vt:lpstr>
      <vt:lpstr>Serving The                            Health Care Community</vt:lpstr>
      <vt:lpstr>PowerPoint Presentation</vt:lpstr>
      <vt:lpstr>Patients Are Already Purchasing Wellness Products…</vt:lpstr>
      <vt:lpstr>Is the average consumer educated in science-based, nutritional support? </vt:lpstr>
      <vt:lpstr>Two Popular Store Supplement Labels </vt:lpstr>
      <vt:lpstr>Market Australia                     Commitment to Quality</vt:lpstr>
      <vt:lpstr>Market Australia Commitment to Quality</vt:lpstr>
      <vt:lpstr> The Market Australia Difference</vt:lpstr>
      <vt:lpstr>Isotonic-Capable Nutrition</vt:lpstr>
      <vt:lpstr>Products To Support Your Patients</vt:lpstr>
      <vt:lpstr>au.Shop.com </vt:lpstr>
      <vt:lpstr>THEME : Wellness Planning</vt:lpstr>
      <vt:lpstr>THEME : Wellness Planning</vt:lpstr>
      <vt:lpstr>Two Forms of Income:  Profit &amp; Commission  </vt:lpstr>
      <vt:lpstr>Two Forms Of Income</vt:lpstr>
      <vt:lpstr>Two Forms Of Income</vt:lpstr>
      <vt:lpstr>Worksheet</vt:lpstr>
      <vt:lpstr>Two Account Options                       For Health Professionals</vt:lpstr>
      <vt:lpstr>Two Account Options                       For Health Professionals</vt:lpstr>
      <vt:lpstr>Understanding How HP1 Works…</vt:lpstr>
      <vt:lpstr>Option 2:  International HP (Full UnFranchise Owner - UFO) Helps Leverage Your Existing Referral Network For Additional Income</vt:lpstr>
      <vt:lpstr>Option 2: International HP Distributor Account</vt:lpstr>
      <vt:lpstr>Option 2: HP Distributor Account — Leverage Additional Business Centres</vt:lpstr>
      <vt:lpstr>So what will happen next?</vt:lpstr>
      <vt:lpstr>If you are currently a HP                 and Market Australia UFO...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Lorin</dc:creator>
  <cp:lastModifiedBy>Ryan Stack</cp:lastModifiedBy>
  <cp:revision>2749</cp:revision>
  <cp:lastPrinted>2014-02-26T18:55:11Z</cp:lastPrinted>
  <dcterms:created xsi:type="dcterms:W3CDTF">2012-05-17T17:30:07Z</dcterms:created>
  <dcterms:modified xsi:type="dcterms:W3CDTF">2014-04-10T18:23:07Z</dcterms:modified>
</cp:coreProperties>
</file>