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69" r:id="rId2"/>
    <p:sldId id="390" r:id="rId3"/>
    <p:sldId id="391" r:id="rId4"/>
    <p:sldId id="370" r:id="rId5"/>
    <p:sldId id="323" r:id="rId6"/>
    <p:sldId id="270" r:id="rId7"/>
    <p:sldId id="381" r:id="rId8"/>
    <p:sldId id="354" r:id="rId9"/>
    <p:sldId id="388" r:id="rId10"/>
    <p:sldId id="261" r:id="rId11"/>
    <p:sldId id="387" r:id="rId12"/>
    <p:sldId id="260" r:id="rId13"/>
    <p:sldId id="359" r:id="rId14"/>
    <p:sldId id="257" r:id="rId15"/>
    <p:sldId id="355" r:id="rId16"/>
    <p:sldId id="268" r:id="rId17"/>
    <p:sldId id="271" r:id="rId18"/>
    <p:sldId id="353" r:id="rId19"/>
    <p:sldId id="382" r:id="rId20"/>
    <p:sldId id="371" r:id="rId21"/>
    <p:sldId id="372" r:id="rId22"/>
    <p:sldId id="373" r:id="rId23"/>
    <p:sldId id="389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4" r:id="rId32"/>
    <p:sldId id="385" r:id="rId33"/>
    <p:sldId id="38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950"/>
    <a:srgbClr val="042555"/>
    <a:srgbClr val="031A43"/>
    <a:srgbClr val="1499C1"/>
    <a:srgbClr val="FB0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15620"/>
    <p:restoredTop sz="99417" autoAdjust="0"/>
  </p:normalViewPr>
  <p:slideViewPr>
    <p:cSldViewPr snapToGrid="0" snapToObjects="1">
      <p:cViewPr>
        <p:scale>
          <a:sx n="75" d="100"/>
          <a:sy n="75" d="100"/>
        </p:scale>
        <p:origin x="-592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4CE91-1879-E74E-A802-9AD6DD078F52}" type="datetimeFigureOut">
              <a:rPr lang="en-US" smtClean="0"/>
              <a:pPr/>
              <a:t>4/15/14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AC223-65E8-2A44-BA72-002A8F684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47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AC223-65E8-2A44-BA72-002A8F684C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64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AC223-65E8-2A44-BA72-002A8F684C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30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AC223-65E8-2A44-BA72-002A8F684C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99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AC223-65E8-2A44-BA72-002A8F684C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20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AC223-65E8-2A44-BA72-002A8F684C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15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AC223-65E8-2A44-BA72-002A8F684C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68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AC223-65E8-2A44-BA72-002A8F684C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32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AC223-65E8-2A44-BA72-002A8F684C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15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AC223-65E8-2A44-BA72-002A8F684C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96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AC223-65E8-2A44-BA72-002A8F684C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97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AC223-65E8-2A44-BA72-002A8F684C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26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has been modified.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E478-58AF-D44E-9CEF-C98CCA60F79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699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AC223-65E8-2A44-BA72-002A8F684C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78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AC223-65E8-2A44-BA72-002A8F684C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00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AC223-65E8-2A44-BA72-002A8F684C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763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AC223-65E8-2A44-BA72-002A8F684C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031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AC223-65E8-2A44-BA72-002A8F684C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029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AC223-65E8-2A44-BA72-002A8F684C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59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AC223-65E8-2A44-BA72-002A8F684C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243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AC223-65E8-2A44-BA72-002A8F684C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093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AC223-65E8-2A44-BA72-002A8F684C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015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AC223-65E8-2A44-BA72-002A8F684C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7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has been modified.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E478-58AF-D44E-9CEF-C98CCA60F79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699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AC223-65E8-2A44-BA72-002A8F684C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580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AC223-65E8-2A44-BA72-002A8F684C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635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AC223-65E8-2A44-BA72-002A8F684C2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180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AC223-65E8-2A44-BA72-002A8F684C2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74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AC223-65E8-2A44-BA72-002A8F684C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35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E478-58AF-D44E-9CEF-C98CCA60F79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82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AC223-65E8-2A44-BA72-002A8F684C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00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AC223-65E8-2A44-BA72-002A8F684C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76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AC223-65E8-2A44-BA72-002A8F684C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97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AC223-65E8-2A44-BA72-002A8F684C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48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/>
              <a:pPr/>
              <a:t>4/15/14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8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/>
              <a:pPr/>
              <a:t>4/15/14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72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/>
              <a:pPr/>
              <a:t>4/15/14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8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/>
              <a:pPr/>
              <a:t>4/15/14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1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/>
              <a:pPr/>
              <a:t>4/15/14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14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/>
              <a:pPr/>
              <a:t>4/15/14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99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/>
              <a:pPr/>
              <a:t>4/15/14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5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/>
              <a:pPr/>
              <a:t>4/15/14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8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/>
              <a:pPr/>
              <a:t>4/15/14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61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/>
              <a:pPr/>
              <a:t>4/15/14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6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/>
              <a:pPr/>
              <a:t>4/15/14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5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6F231-0DF5-C54A-B843-7B876CAFFA2C}" type="datetimeFigureOut">
              <a:rPr lang="en-US" smtClean="0"/>
              <a:pPr/>
              <a:t>4/15/14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A97E6-765D-7C4E-842A-83CCAE41E6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07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41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lobalUnififc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1" y="4056611"/>
            <a:ext cx="8379229" cy="280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29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7650518" y="5254965"/>
            <a:ext cx="993844" cy="412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B0006"/>
                </a:solidFill>
                <a:latin typeface="Arial"/>
                <a:cs typeface="Arial"/>
              </a:rPr>
              <a:t>3</a:t>
            </a:r>
            <a:r>
              <a:rPr lang="en-US" sz="2000" b="1" dirty="0" smtClean="0">
                <a:solidFill>
                  <a:srgbClr val="FB0006"/>
                </a:solidFill>
                <a:latin typeface="Arial"/>
                <a:cs typeface="Arial"/>
              </a:rPr>
              <a:t>00</a:t>
            </a:r>
            <a:endParaRPr lang="en-US" sz="2000" b="1" dirty="0">
              <a:solidFill>
                <a:srgbClr val="FB0006"/>
              </a:solidFill>
              <a:latin typeface="Arial"/>
              <a:cs typeface="Arial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8363340" y="4476317"/>
            <a:ext cx="993844" cy="412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FB0006"/>
                </a:solidFill>
                <a:latin typeface="Arial"/>
                <a:cs typeface="Arial"/>
              </a:rPr>
              <a:t>3</a:t>
            </a:r>
            <a:r>
              <a:rPr lang="en-US" sz="2000" b="1" dirty="0" smtClean="0">
                <a:solidFill>
                  <a:srgbClr val="FB0006"/>
                </a:solidFill>
                <a:latin typeface="Arial"/>
                <a:cs typeface="Arial"/>
              </a:rPr>
              <a:t>00</a:t>
            </a:r>
            <a:endParaRPr lang="en-US" sz="2000" b="1" dirty="0">
              <a:solidFill>
                <a:srgbClr val="FB0006"/>
              </a:solidFill>
              <a:latin typeface="Arial"/>
              <a:cs typeface="Arial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8014302" y="3981450"/>
            <a:ext cx="993844" cy="412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FB0006"/>
                </a:solidFill>
                <a:latin typeface="Arial"/>
                <a:cs typeface="Arial"/>
              </a:rPr>
              <a:t>3</a:t>
            </a:r>
            <a:r>
              <a:rPr lang="en-US" sz="2000" b="1" dirty="0" smtClean="0">
                <a:solidFill>
                  <a:srgbClr val="FB0006"/>
                </a:solidFill>
                <a:latin typeface="Arial"/>
                <a:cs typeface="Arial"/>
              </a:rPr>
              <a:t>00</a:t>
            </a:r>
            <a:endParaRPr lang="en-US" sz="2000" b="1" dirty="0">
              <a:solidFill>
                <a:srgbClr val="FB0006"/>
              </a:solidFill>
              <a:latin typeface="Arial"/>
              <a:cs typeface="Arial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7475328" y="3345770"/>
            <a:ext cx="993844" cy="4120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3</a:t>
            </a:r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00</a:t>
            </a:r>
            <a:endParaRPr lang="en-US" sz="20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898466" y="2743200"/>
            <a:ext cx="993844" cy="4120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3</a:t>
            </a:r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00</a:t>
            </a:r>
            <a:endParaRPr lang="en-US" sz="20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371554" y="2133600"/>
            <a:ext cx="993844" cy="4120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3</a:t>
            </a:r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00</a:t>
            </a:r>
            <a:endParaRPr lang="en-US" sz="20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5832406" y="1536700"/>
            <a:ext cx="993844" cy="4120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3</a:t>
            </a:r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00</a:t>
            </a:r>
            <a:endParaRPr lang="en-US" sz="20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22" name="Curved Up Arrow 21"/>
          <p:cNvSpPr/>
          <p:nvPr/>
        </p:nvSpPr>
        <p:spPr>
          <a:xfrm rot="13946591">
            <a:off x="8136468" y="4659830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 rot="13946591">
            <a:off x="7687736" y="4126432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Curved Up Arrow 23"/>
          <p:cNvSpPr/>
          <p:nvPr/>
        </p:nvSpPr>
        <p:spPr>
          <a:xfrm rot="13946591">
            <a:off x="7090986" y="3598930"/>
            <a:ext cx="569670" cy="194734"/>
          </a:xfrm>
          <a:prstGeom prst="curvedUpArrow">
            <a:avLst/>
          </a:prstGeom>
          <a:gradFill flip="none" rotWithShape="1">
            <a:gsLst>
              <a:gs pos="0">
                <a:srgbClr val="FB0006"/>
              </a:gs>
              <a:gs pos="100000">
                <a:srgbClr val="1499C1"/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rgbClr val="FB0006"/>
                </a:gs>
                <a:gs pos="100000">
                  <a:srgbClr val="1499C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Curved Up Arrow 24"/>
          <p:cNvSpPr/>
          <p:nvPr/>
        </p:nvSpPr>
        <p:spPr>
          <a:xfrm rot="13946591">
            <a:off x="6597650" y="3004599"/>
            <a:ext cx="3175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Curved Up Arrow 25"/>
          <p:cNvSpPr/>
          <p:nvPr/>
        </p:nvSpPr>
        <p:spPr>
          <a:xfrm rot="13946591">
            <a:off x="6038850" y="2373831"/>
            <a:ext cx="3175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Curved Up Arrow 26"/>
          <p:cNvSpPr/>
          <p:nvPr/>
        </p:nvSpPr>
        <p:spPr>
          <a:xfrm rot="13946591">
            <a:off x="5499702" y="1764231"/>
            <a:ext cx="3175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Curved Up Arrow 27"/>
          <p:cNvSpPr/>
          <p:nvPr/>
        </p:nvSpPr>
        <p:spPr>
          <a:xfrm rot="13946591">
            <a:off x="4951168" y="972690"/>
            <a:ext cx="686337" cy="310185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Curved Up Arrow 29"/>
          <p:cNvSpPr/>
          <p:nvPr/>
        </p:nvSpPr>
        <p:spPr>
          <a:xfrm rot="13946591">
            <a:off x="4396601" y="424475"/>
            <a:ext cx="686337" cy="310185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0500" y="5524500"/>
            <a:ext cx="8813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2900" algn="l"/>
              </a:tabLst>
            </a:pPr>
            <a:r>
              <a:rPr lang="en-US" sz="2400" b="1" dirty="0">
                <a:solidFill>
                  <a:srgbClr val="FB0006"/>
                </a:solidFill>
                <a:latin typeface="Arial"/>
                <a:cs typeface="Arial"/>
              </a:rPr>
              <a:t>“New </a:t>
            </a:r>
            <a:r>
              <a:rPr lang="en-US" sz="2400" b="1" dirty="0" smtClean="0">
                <a:solidFill>
                  <a:srgbClr val="FB0006"/>
                </a:solidFill>
                <a:latin typeface="Arial"/>
                <a:cs typeface="Arial"/>
              </a:rPr>
              <a:t>Region</a:t>
            </a:r>
            <a:r>
              <a:rPr lang="en-US" sz="2400" b="1" dirty="0">
                <a:solidFill>
                  <a:srgbClr val="FB0006"/>
                </a:solidFill>
                <a:latin typeface="Arial"/>
                <a:cs typeface="Arial"/>
              </a:rPr>
              <a:t>”</a:t>
            </a:r>
            <a:r>
              <a:rPr lang="en-US" sz="2400" b="1" dirty="0" smtClean="0">
                <a:solidFill>
                  <a:srgbClr val="FB0006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042555"/>
                </a:solidFill>
                <a:latin typeface="Arial"/>
                <a:cs typeface="Arial"/>
              </a:rPr>
              <a:t>GBV is accrued in IRC and is converted </a:t>
            </a: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to “Home Region” </a:t>
            </a:r>
            <a:r>
              <a:rPr lang="en-US" sz="2400" b="1" dirty="0" smtClean="0">
                <a:solidFill>
                  <a:srgbClr val="042555"/>
                </a:solidFill>
                <a:latin typeface="Arial"/>
                <a:cs typeface="Arial"/>
              </a:rPr>
              <a:t>GBV </a:t>
            </a: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for all qualified BDCs </a:t>
            </a:r>
            <a:r>
              <a:rPr lang="en-US" sz="2400" b="1" dirty="0" smtClean="0">
                <a:solidFill>
                  <a:srgbClr val="042555"/>
                </a:solidFill>
                <a:latin typeface="Arial"/>
                <a:cs typeface="Arial"/>
              </a:rPr>
              <a:t>in </a:t>
            </a: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the “Home Region</a:t>
            </a:r>
            <a:r>
              <a:rPr lang="en-US" sz="2400" b="1" dirty="0" smtClean="0">
                <a:solidFill>
                  <a:srgbClr val="042555"/>
                </a:solidFill>
                <a:latin typeface="Arial"/>
                <a:cs typeface="Arial"/>
              </a:rPr>
              <a:t>” above the IRC</a:t>
            </a:r>
            <a:endParaRPr lang="en-US" sz="2400" b="1" dirty="0">
              <a:solidFill>
                <a:srgbClr val="042555"/>
              </a:solidFill>
              <a:latin typeface="Arial"/>
              <a:cs typeface="Arial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5588602" y="946150"/>
            <a:ext cx="993844" cy="4120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3</a:t>
            </a:r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00</a:t>
            </a:r>
            <a:endParaRPr lang="en-US" sz="20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5071897" y="381000"/>
            <a:ext cx="993844" cy="4120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3</a:t>
            </a:r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00</a:t>
            </a:r>
            <a:endParaRPr lang="en-US" sz="20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5772462" y="4038600"/>
            <a:ext cx="901700" cy="22361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668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18" grpId="0"/>
      <p:bldP spid="34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Curved Up Arrow 23"/>
          <p:cNvSpPr/>
          <p:nvPr/>
        </p:nvSpPr>
        <p:spPr>
          <a:xfrm rot="13946591">
            <a:off x="5986086" y="2379730"/>
            <a:ext cx="569670" cy="194734"/>
          </a:xfrm>
          <a:prstGeom prst="curvedUpArrow">
            <a:avLst/>
          </a:prstGeom>
          <a:gradFill flip="none" rotWithShape="1">
            <a:gsLst>
              <a:gs pos="0">
                <a:srgbClr val="FB0006"/>
              </a:gs>
              <a:gs pos="100000">
                <a:srgbClr val="1499C1"/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rgbClr val="FB0006"/>
                </a:gs>
                <a:gs pos="100000">
                  <a:srgbClr val="1499C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Curved Up Arrow 27"/>
          <p:cNvSpPr/>
          <p:nvPr/>
        </p:nvSpPr>
        <p:spPr>
          <a:xfrm rot="13946591">
            <a:off x="5421068" y="1607690"/>
            <a:ext cx="686337" cy="310185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Curved Up Arrow 38"/>
          <p:cNvSpPr/>
          <p:nvPr/>
        </p:nvSpPr>
        <p:spPr>
          <a:xfrm rot="13946591">
            <a:off x="7583628" y="3971193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7918762" y="3765550"/>
            <a:ext cx="1161738" cy="412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FB0006"/>
                </a:solidFill>
                <a:latin typeface="Arial"/>
                <a:cs typeface="Arial"/>
              </a:rPr>
              <a:t>300 </a:t>
            </a:r>
            <a:endParaRPr lang="en-US" sz="2000" b="1" dirty="0">
              <a:solidFill>
                <a:srgbClr val="FB0006"/>
              </a:solidFill>
              <a:latin typeface="Arial"/>
              <a:cs typeface="Arial"/>
            </a:endParaRPr>
          </a:p>
        </p:txBody>
      </p:sp>
      <p:sp>
        <p:nvSpPr>
          <p:cNvPr id="35" name="Curved Up Arrow 34"/>
          <p:cNvSpPr/>
          <p:nvPr/>
        </p:nvSpPr>
        <p:spPr>
          <a:xfrm rot="13946591">
            <a:off x="7132778" y="3482983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7465482" y="3352800"/>
            <a:ext cx="1161738" cy="412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FB0006"/>
                </a:solidFill>
                <a:latin typeface="Arial"/>
                <a:cs typeface="Arial"/>
              </a:rPr>
              <a:t>300 </a:t>
            </a:r>
            <a:endParaRPr lang="en-US" sz="2000" b="1" dirty="0">
              <a:solidFill>
                <a:srgbClr val="FB0006"/>
              </a:solidFill>
              <a:latin typeface="Arial"/>
              <a:cs typeface="Arial"/>
            </a:endParaRPr>
          </a:p>
        </p:txBody>
      </p:sp>
      <p:sp>
        <p:nvSpPr>
          <p:cNvPr id="37" name="Curved Up Arrow 36"/>
          <p:cNvSpPr/>
          <p:nvPr/>
        </p:nvSpPr>
        <p:spPr>
          <a:xfrm rot="13946591">
            <a:off x="6675579" y="2983431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7008283" y="2895600"/>
            <a:ext cx="1161738" cy="412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FB0006"/>
                </a:solidFill>
                <a:latin typeface="Arial"/>
                <a:cs typeface="Arial"/>
              </a:rPr>
              <a:t>300 </a:t>
            </a:r>
            <a:endParaRPr lang="en-US" sz="2000" b="1" dirty="0">
              <a:solidFill>
                <a:srgbClr val="FB0006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0500" y="5524500"/>
            <a:ext cx="8813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2900" algn="l"/>
              </a:tabLst>
            </a:pP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Converted “Home Region” </a:t>
            </a:r>
            <a:r>
              <a:rPr lang="en-US" sz="2400" b="1" dirty="0" smtClean="0">
                <a:solidFill>
                  <a:srgbClr val="042555"/>
                </a:solidFill>
                <a:latin typeface="Arial"/>
                <a:cs typeface="Arial"/>
              </a:rPr>
              <a:t>GBV </a:t>
            </a: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generated from </a:t>
            </a:r>
            <a:r>
              <a:rPr lang="en-US" sz="2400" b="1" dirty="0">
                <a:solidFill>
                  <a:srgbClr val="FB0006"/>
                </a:solidFill>
                <a:latin typeface="Arial"/>
                <a:cs typeface="Arial"/>
              </a:rPr>
              <a:t>“New Region” </a:t>
            </a:r>
            <a:r>
              <a:rPr lang="en-US" sz="2400" b="1" dirty="0" smtClean="0">
                <a:solidFill>
                  <a:srgbClr val="042555"/>
                </a:solidFill>
                <a:latin typeface="Arial"/>
                <a:cs typeface="Arial"/>
              </a:rPr>
              <a:t>GBV will accrue to </a:t>
            </a: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meet payout criteria in respective “Home Region” MPCP</a:t>
            </a:r>
          </a:p>
        </p:txBody>
      </p:sp>
      <p:sp>
        <p:nvSpPr>
          <p:cNvPr id="41" name="Subtitle 2"/>
          <p:cNvSpPr txBox="1">
            <a:spLocks/>
          </p:cNvSpPr>
          <p:nvPr/>
        </p:nvSpPr>
        <p:spPr>
          <a:xfrm>
            <a:off x="6486992" y="2026844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1,000</a:t>
            </a:r>
          </a:p>
          <a:p>
            <a:pPr lvl="0" algn="l">
              <a:spcBef>
                <a:spcPts val="0"/>
              </a:spcBef>
            </a:pPr>
            <a:r>
              <a:rPr lang="en-US" sz="1400" b="1" dirty="0">
                <a:solidFill>
                  <a:srgbClr val="1499C1"/>
                </a:solidFill>
                <a:latin typeface="Arial"/>
                <a:cs typeface="Arial"/>
              </a:rPr>
              <a:t>(Balance)</a:t>
            </a:r>
          </a:p>
          <a:p>
            <a:pPr algn="l"/>
            <a:endParaRPr lang="en-US" sz="2000" b="1" dirty="0" smtClean="0">
              <a:solidFill>
                <a:srgbClr val="1499C1"/>
              </a:solidFill>
              <a:latin typeface="Arial"/>
              <a:cs typeface="Arial"/>
            </a:endParaRPr>
          </a:p>
          <a:p>
            <a:pPr algn="l">
              <a:lnSpc>
                <a:spcPct val="60000"/>
              </a:lnSpc>
            </a:pPr>
            <a:endParaRPr lang="en-US" sz="14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42" name="Subtitle 2"/>
          <p:cNvSpPr txBox="1">
            <a:spLocks/>
          </p:cNvSpPr>
          <p:nvPr/>
        </p:nvSpPr>
        <p:spPr>
          <a:xfrm>
            <a:off x="6096364" y="1435100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2,600</a:t>
            </a:r>
          </a:p>
          <a:p>
            <a:pPr lvl="0" algn="l">
              <a:spcBef>
                <a:spcPts val="0"/>
              </a:spcBef>
            </a:pPr>
            <a:r>
              <a:rPr lang="en-US" sz="1400" b="1" dirty="0">
                <a:solidFill>
                  <a:srgbClr val="1499C1"/>
                </a:solidFill>
                <a:latin typeface="Arial"/>
                <a:cs typeface="Arial"/>
              </a:rPr>
              <a:t>(Balance)</a:t>
            </a:r>
          </a:p>
          <a:p>
            <a:pPr algn="l"/>
            <a:endParaRPr lang="en-US" sz="2000" b="1" dirty="0" smtClean="0">
              <a:solidFill>
                <a:srgbClr val="1499C1"/>
              </a:solidFill>
              <a:latin typeface="Arial"/>
              <a:cs typeface="Arial"/>
            </a:endParaRPr>
          </a:p>
          <a:p>
            <a:pPr algn="l">
              <a:lnSpc>
                <a:spcPct val="60000"/>
              </a:lnSpc>
            </a:pPr>
            <a:endParaRPr lang="en-US" sz="14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5544399" y="825500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3,000</a:t>
            </a:r>
          </a:p>
          <a:p>
            <a:pPr lvl="0" algn="l">
              <a:spcBef>
                <a:spcPts val="0"/>
              </a:spcBef>
            </a:pPr>
            <a:r>
              <a:rPr lang="en-US" sz="1400" b="1" dirty="0">
                <a:solidFill>
                  <a:srgbClr val="1499C1"/>
                </a:solidFill>
                <a:latin typeface="Arial"/>
                <a:cs typeface="Arial"/>
              </a:rPr>
              <a:t>(Balance)</a:t>
            </a:r>
          </a:p>
          <a:p>
            <a:pPr algn="l"/>
            <a:endParaRPr lang="en-US" sz="2000" b="1" dirty="0" smtClean="0">
              <a:solidFill>
                <a:srgbClr val="1499C1"/>
              </a:solidFill>
              <a:latin typeface="Arial"/>
              <a:cs typeface="Arial"/>
            </a:endParaRPr>
          </a:p>
          <a:p>
            <a:pPr algn="l"/>
            <a:endParaRPr lang="en-US" sz="2000" b="1" dirty="0" smtClean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46" name="Subtitle 2"/>
          <p:cNvSpPr txBox="1">
            <a:spLocks/>
          </p:cNvSpPr>
          <p:nvPr/>
        </p:nvSpPr>
        <p:spPr>
          <a:xfrm>
            <a:off x="5051117" y="266700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3,300</a:t>
            </a:r>
          </a:p>
          <a:p>
            <a:pPr algn="l"/>
            <a:r>
              <a:rPr lang="en-US" sz="1400" b="1" dirty="0" smtClean="0">
                <a:solidFill>
                  <a:srgbClr val="1499C1"/>
                </a:solidFill>
                <a:latin typeface="Arial"/>
                <a:cs typeface="Arial"/>
              </a:rPr>
              <a:t>(Balance)</a:t>
            </a:r>
          </a:p>
          <a:p>
            <a:pPr algn="l">
              <a:lnSpc>
                <a:spcPct val="60000"/>
              </a:lnSpc>
            </a:pPr>
            <a:endParaRPr lang="en-US" sz="14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5808120" y="266700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+ 300 = 3,600</a:t>
            </a:r>
            <a:endParaRPr lang="en-US" sz="14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6286500" y="825500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+ 300</a:t>
            </a: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7239000" y="2026844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+ 300</a:t>
            </a:r>
          </a:p>
          <a:p>
            <a:pPr algn="l">
              <a:lnSpc>
                <a:spcPct val="60000"/>
              </a:lnSpc>
            </a:pPr>
            <a:endParaRPr lang="en-US" sz="14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6803052" y="1435100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+ 300</a:t>
            </a:r>
          </a:p>
          <a:p>
            <a:pPr algn="l">
              <a:lnSpc>
                <a:spcPct val="60000"/>
              </a:lnSpc>
            </a:pPr>
            <a:endParaRPr lang="en-US" sz="14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43" name="Curved Up Arrow 42"/>
          <p:cNvSpPr/>
          <p:nvPr/>
        </p:nvSpPr>
        <p:spPr>
          <a:xfrm rot="13946591">
            <a:off x="4989267" y="1002325"/>
            <a:ext cx="686337" cy="310185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Curved Up Arrow 44"/>
          <p:cNvSpPr/>
          <p:nvPr/>
        </p:nvSpPr>
        <p:spPr>
          <a:xfrm rot="13946591">
            <a:off x="4462218" y="376590"/>
            <a:ext cx="686337" cy="310185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7067862" y="4569842"/>
            <a:ext cx="993844" cy="412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B0006"/>
                </a:solidFill>
                <a:latin typeface="Arial"/>
                <a:cs typeface="Arial"/>
              </a:rPr>
              <a:t>3</a:t>
            </a:r>
            <a:r>
              <a:rPr lang="en-US" sz="2000" b="1" dirty="0" smtClean="0">
                <a:solidFill>
                  <a:srgbClr val="FB0006"/>
                </a:solidFill>
                <a:latin typeface="Arial"/>
                <a:cs typeface="Arial"/>
              </a:rPr>
              <a:t>00</a:t>
            </a:r>
            <a:endParaRPr lang="en-US" sz="2000" b="1" dirty="0">
              <a:solidFill>
                <a:srgbClr val="FB0006"/>
              </a:solidFill>
              <a:latin typeface="Arial"/>
              <a:cs typeface="Arial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1511301" y="254000"/>
            <a:ext cx="1244600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5</a:t>
            </a:r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,400</a:t>
            </a:r>
          </a:p>
          <a:p>
            <a:pPr algn="r"/>
            <a:r>
              <a:rPr lang="en-US" sz="1400" b="1" dirty="0" smtClean="0">
                <a:solidFill>
                  <a:srgbClr val="1499C1"/>
                </a:solidFill>
                <a:latin typeface="Arial"/>
                <a:cs typeface="Arial"/>
              </a:rPr>
              <a:t>(Balance)</a:t>
            </a:r>
          </a:p>
          <a:p>
            <a:pPr algn="l">
              <a:lnSpc>
                <a:spcPct val="60000"/>
              </a:lnSpc>
            </a:pPr>
            <a:endParaRPr lang="en-US" sz="14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7696200" y="266700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($300)</a:t>
            </a:r>
            <a:endParaRPr lang="en-US" sz="14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31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39" grpId="0" animBg="1"/>
      <p:bldP spid="34" grpId="0"/>
      <p:bldP spid="35" grpId="0" animBg="1"/>
      <p:bldP spid="36" grpId="0"/>
      <p:bldP spid="37" grpId="0" animBg="1"/>
      <p:bldP spid="40" grpId="0"/>
      <p:bldP spid="21" grpId="0"/>
      <p:bldP spid="22" grpId="0"/>
      <p:bldP spid="25" grpId="0"/>
      <p:bldP spid="23" grpId="0"/>
      <p:bldP spid="43" grpId="0" animBg="1"/>
      <p:bldP spid="45" grpId="0" animBg="1"/>
      <p:bldP spid="32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Global_NewBDC_Working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340350" y="4584700"/>
            <a:ext cx="901700" cy="279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675" y="5939998"/>
            <a:ext cx="881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2900" algn="l"/>
              </a:tabLst>
            </a:pPr>
            <a:r>
              <a:rPr lang="en-US" sz="2400" b="1" dirty="0" smtClean="0">
                <a:solidFill>
                  <a:srgbClr val="042555"/>
                </a:solidFill>
                <a:latin typeface="Arial"/>
                <a:cs typeface="Arial"/>
              </a:rPr>
              <a:t>An IRC </a:t>
            </a: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must be Activated with UFOs </a:t>
            </a:r>
            <a:r>
              <a:rPr lang="en-US" sz="2400" b="1" dirty="0" smtClean="0">
                <a:solidFill>
                  <a:srgbClr val="042555"/>
                </a:solidFill>
                <a:latin typeface="Arial"/>
                <a:cs typeface="Arial"/>
              </a:rPr>
              <a:t>from </a:t>
            </a: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the </a:t>
            </a:r>
            <a:r>
              <a:rPr lang="en-US" sz="2400" b="1" dirty="0">
                <a:solidFill>
                  <a:srgbClr val="FB0006"/>
                </a:solidFill>
                <a:latin typeface="Arial"/>
                <a:cs typeface="Arial"/>
              </a:rPr>
              <a:t>“New Region” </a:t>
            </a: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to </a:t>
            </a:r>
            <a:r>
              <a:rPr lang="en-US" sz="2400" b="1" dirty="0" smtClean="0">
                <a:solidFill>
                  <a:srgbClr val="042555"/>
                </a:solidFill>
                <a:latin typeface="Arial"/>
                <a:cs typeface="Arial"/>
              </a:rPr>
              <a:t>earn commissions</a:t>
            </a:r>
            <a:endParaRPr lang="en-US" sz="2400" b="1" dirty="0">
              <a:solidFill>
                <a:srgbClr val="04255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496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Global_NewBDC_WorkingNew9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flipH="1">
            <a:off x="1568450" y="4546600"/>
            <a:ext cx="901700" cy="279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675" y="5939998"/>
            <a:ext cx="881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2900" algn="l"/>
              </a:tabLst>
            </a:pPr>
            <a:r>
              <a:rPr lang="en-US" sz="2400" b="1" dirty="0" smtClean="0">
                <a:solidFill>
                  <a:srgbClr val="042555"/>
                </a:solidFill>
                <a:latin typeface="Arial"/>
                <a:cs typeface="Arial"/>
              </a:rPr>
              <a:t>The first time an IRC accrues 5,000 GBV / 5,000 GBV, </a:t>
            </a:r>
          </a:p>
          <a:p>
            <a:pPr>
              <a:tabLst>
                <a:tab pos="342900" algn="l"/>
              </a:tabLst>
            </a:pPr>
            <a:r>
              <a:rPr lang="en-US" sz="2400" b="1" dirty="0" smtClean="0">
                <a:solidFill>
                  <a:srgbClr val="042555"/>
                </a:solidFill>
                <a:latin typeface="Arial"/>
                <a:cs typeface="Arial"/>
              </a:rPr>
              <a:t>one IRC is awarded for reentry</a:t>
            </a:r>
            <a:endParaRPr lang="en-US" sz="2400" b="1" dirty="0">
              <a:solidFill>
                <a:srgbClr val="04255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3626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Global_NewBDC_Working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Global_NewBDC_Working2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" y="0"/>
            <a:ext cx="9144000" cy="6858000"/>
          </a:xfrm>
          <a:prstGeom prst="rect">
            <a:avLst/>
          </a:prstGeom>
        </p:spPr>
      </p:pic>
      <p:pic>
        <p:nvPicPr>
          <p:cNvPr id="8" name="Picture 7" descr="Global_NewBDC_Working2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046" y="596900"/>
            <a:ext cx="9144000" cy="6858000"/>
          </a:xfrm>
          <a:prstGeom prst="rect">
            <a:avLst/>
          </a:prstGeom>
        </p:spPr>
      </p:pic>
      <p:pic>
        <p:nvPicPr>
          <p:cNvPr id="9" name="Picture 8" descr="Global_NewBDC_Working2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4" y="59690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0"/>
            <a:ext cx="9144000" cy="6858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765800" y="4083050"/>
            <a:ext cx="9017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1847850" y="1066800"/>
            <a:ext cx="9017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2406650" y="444500"/>
            <a:ext cx="9017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H="1">
            <a:off x="5105400" y="1066800"/>
            <a:ext cx="9017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5524500"/>
            <a:ext cx="8954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2900" algn="l"/>
              </a:tabLst>
            </a:pP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UGC “Banks” for 3 BDCs (001, 002, 003) are opened upon </a:t>
            </a:r>
            <a:r>
              <a:rPr lang="en-US" sz="2400" b="1" dirty="0" smtClean="0">
                <a:solidFill>
                  <a:srgbClr val="042555"/>
                </a:solidFill>
                <a:latin typeface="Arial"/>
                <a:cs typeface="Arial"/>
              </a:rPr>
              <a:t>placement of your IRC</a:t>
            </a:r>
            <a:endParaRPr lang="en-US" sz="2400" b="1" dirty="0">
              <a:solidFill>
                <a:srgbClr val="04255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7872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5" descr="Global_NewBDC_Working2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4" y="596900"/>
            <a:ext cx="9144000" cy="6858000"/>
          </a:xfrm>
          <a:prstGeom prst="rect">
            <a:avLst/>
          </a:prstGeom>
        </p:spPr>
      </p:pic>
      <p:pic>
        <p:nvPicPr>
          <p:cNvPr id="25" name="Picture 24" descr="Global_NewBDC_Working2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046" y="596900"/>
            <a:ext cx="9144000" cy="6858000"/>
          </a:xfrm>
          <a:prstGeom prst="rect">
            <a:avLst/>
          </a:prstGeom>
        </p:spPr>
      </p:pic>
      <p:sp>
        <p:nvSpPr>
          <p:cNvPr id="24" name="Curved Up Arrow 23"/>
          <p:cNvSpPr/>
          <p:nvPr/>
        </p:nvSpPr>
        <p:spPr>
          <a:xfrm rot="13946591">
            <a:off x="5986086" y="2379730"/>
            <a:ext cx="569670" cy="194734"/>
          </a:xfrm>
          <a:prstGeom prst="curvedUpArrow">
            <a:avLst/>
          </a:prstGeom>
          <a:gradFill flip="none" rotWithShape="1">
            <a:gsLst>
              <a:gs pos="0">
                <a:srgbClr val="FB0006"/>
              </a:gs>
              <a:gs pos="100000">
                <a:srgbClr val="1499C1"/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rgbClr val="FB0006"/>
                </a:gs>
                <a:gs pos="100000">
                  <a:srgbClr val="1499C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Curved Up Arrow 27"/>
          <p:cNvSpPr/>
          <p:nvPr/>
        </p:nvSpPr>
        <p:spPr>
          <a:xfrm rot="13946591">
            <a:off x="5421068" y="1607690"/>
            <a:ext cx="686337" cy="310185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7067862" y="4569842"/>
            <a:ext cx="993844" cy="412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B0006"/>
                </a:solidFill>
                <a:latin typeface="Arial"/>
                <a:cs typeface="Arial"/>
              </a:rPr>
              <a:t>3</a:t>
            </a:r>
            <a:r>
              <a:rPr lang="en-US" sz="2000" b="1" dirty="0" smtClean="0">
                <a:solidFill>
                  <a:srgbClr val="FB0006"/>
                </a:solidFill>
                <a:latin typeface="Arial"/>
                <a:cs typeface="Arial"/>
              </a:rPr>
              <a:t>00</a:t>
            </a:r>
            <a:endParaRPr lang="en-US" sz="2000" b="1" dirty="0">
              <a:solidFill>
                <a:srgbClr val="FB0006"/>
              </a:solidFill>
              <a:latin typeface="Arial"/>
              <a:cs typeface="Arial"/>
            </a:endParaRPr>
          </a:p>
        </p:txBody>
      </p:sp>
      <p:sp>
        <p:nvSpPr>
          <p:cNvPr id="39" name="Curved Up Arrow 38"/>
          <p:cNvSpPr/>
          <p:nvPr/>
        </p:nvSpPr>
        <p:spPr>
          <a:xfrm rot="13946591">
            <a:off x="7583628" y="3971193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7893362" y="3765550"/>
            <a:ext cx="1161738" cy="412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FB0006"/>
                </a:solidFill>
                <a:latin typeface="Arial"/>
                <a:cs typeface="Arial"/>
              </a:rPr>
              <a:t>300 </a:t>
            </a:r>
            <a:endParaRPr lang="en-US" sz="2000" b="1" dirty="0">
              <a:solidFill>
                <a:srgbClr val="FB0006"/>
              </a:solidFill>
              <a:latin typeface="Arial"/>
              <a:cs typeface="Arial"/>
            </a:endParaRPr>
          </a:p>
        </p:txBody>
      </p:sp>
      <p:sp>
        <p:nvSpPr>
          <p:cNvPr id="35" name="Curved Up Arrow 34"/>
          <p:cNvSpPr/>
          <p:nvPr/>
        </p:nvSpPr>
        <p:spPr>
          <a:xfrm rot="13946591">
            <a:off x="7132778" y="3482983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7465482" y="3352800"/>
            <a:ext cx="1161738" cy="412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FB0006"/>
                </a:solidFill>
                <a:latin typeface="Arial"/>
                <a:cs typeface="Arial"/>
              </a:rPr>
              <a:t>300 </a:t>
            </a:r>
            <a:endParaRPr lang="en-US" sz="2000" b="1" dirty="0">
              <a:solidFill>
                <a:srgbClr val="FB0006"/>
              </a:solidFill>
              <a:latin typeface="Arial"/>
              <a:cs typeface="Arial"/>
            </a:endParaRPr>
          </a:p>
        </p:txBody>
      </p:sp>
      <p:sp>
        <p:nvSpPr>
          <p:cNvPr id="37" name="Curved Up Arrow 36"/>
          <p:cNvSpPr/>
          <p:nvPr/>
        </p:nvSpPr>
        <p:spPr>
          <a:xfrm rot="13946591">
            <a:off x="6675579" y="2983431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7008283" y="2895600"/>
            <a:ext cx="1161738" cy="412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FB0006"/>
                </a:solidFill>
                <a:latin typeface="Arial"/>
                <a:cs typeface="Arial"/>
              </a:rPr>
              <a:t>300 </a:t>
            </a:r>
            <a:endParaRPr lang="en-US" sz="2000" b="1" dirty="0">
              <a:solidFill>
                <a:srgbClr val="FB0006"/>
              </a:solidFill>
              <a:latin typeface="Arial"/>
              <a:cs typeface="Arial"/>
            </a:endParaRPr>
          </a:p>
        </p:txBody>
      </p:sp>
      <p:sp>
        <p:nvSpPr>
          <p:cNvPr id="42" name="Subtitle 2"/>
          <p:cNvSpPr txBox="1">
            <a:spLocks/>
          </p:cNvSpPr>
          <p:nvPr/>
        </p:nvSpPr>
        <p:spPr>
          <a:xfrm>
            <a:off x="6096364" y="1524000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+ 300 = 3,200</a:t>
            </a:r>
          </a:p>
          <a:p>
            <a:pPr algn="l">
              <a:lnSpc>
                <a:spcPct val="60000"/>
              </a:lnSpc>
            </a:pPr>
            <a:endParaRPr lang="en-US" sz="14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5544399" y="914400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 + 300 = 3,600</a:t>
            </a:r>
          </a:p>
          <a:p>
            <a:pPr algn="l">
              <a:lnSpc>
                <a:spcPct val="60000"/>
              </a:lnSpc>
            </a:pPr>
            <a:endParaRPr lang="en-US" sz="14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45" name="Curved Up Arrow 44"/>
          <p:cNvSpPr/>
          <p:nvPr/>
        </p:nvSpPr>
        <p:spPr>
          <a:xfrm rot="13946591">
            <a:off x="4474918" y="440090"/>
            <a:ext cx="686337" cy="310185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Curved Up Arrow 42"/>
          <p:cNvSpPr/>
          <p:nvPr/>
        </p:nvSpPr>
        <p:spPr>
          <a:xfrm rot="13946591">
            <a:off x="5001967" y="1002325"/>
            <a:ext cx="686337" cy="310185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ight Arrow 46"/>
          <p:cNvSpPr/>
          <p:nvPr/>
        </p:nvSpPr>
        <p:spPr>
          <a:xfrm flipH="1">
            <a:off x="5406609" y="168819"/>
            <a:ext cx="994189" cy="21218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Subtitle 2"/>
          <p:cNvSpPr txBox="1">
            <a:spLocks/>
          </p:cNvSpPr>
          <p:nvPr/>
        </p:nvSpPr>
        <p:spPr>
          <a:xfrm>
            <a:off x="6486992" y="2191944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+ 300 </a:t>
            </a:r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= 1,600</a:t>
            </a:r>
          </a:p>
          <a:p>
            <a:pPr algn="l">
              <a:lnSpc>
                <a:spcPct val="60000"/>
              </a:lnSpc>
            </a:pPr>
            <a:endParaRPr lang="en-US" sz="14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4" name="U-Turn Arrow 3"/>
          <p:cNvSpPr/>
          <p:nvPr/>
        </p:nvSpPr>
        <p:spPr>
          <a:xfrm>
            <a:off x="4152900" y="88900"/>
            <a:ext cx="266700" cy="292100"/>
          </a:xfrm>
          <a:prstGeom prst="uturn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4403409" y="12700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u="sng" dirty="0" smtClean="0">
                <a:solidFill>
                  <a:srgbClr val="FF0000"/>
                </a:solidFill>
                <a:latin typeface="Arial"/>
                <a:cs typeface="Arial"/>
              </a:rPr>
              <a:t>100 BV</a:t>
            </a:r>
            <a:endParaRPr lang="en-US" sz="1400" b="1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6" name="Subtitle 2"/>
          <p:cNvSpPr txBox="1">
            <a:spLocks/>
          </p:cNvSpPr>
          <p:nvPr/>
        </p:nvSpPr>
        <p:spPr>
          <a:xfrm>
            <a:off x="5051117" y="381000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+ 300 = 5,100</a:t>
            </a:r>
          </a:p>
          <a:p>
            <a:pPr algn="l">
              <a:lnSpc>
                <a:spcPct val="60000"/>
              </a:lnSpc>
            </a:pPr>
            <a:endParaRPr lang="en-US" sz="14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0500" y="5168900"/>
            <a:ext cx="881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2900" algn="l"/>
              </a:tabLst>
            </a:pP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When your </a:t>
            </a:r>
            <a:r>
              <a:rPr lang="en-US" sz="2400" b="1" dirty="0" smtClean="0">
                <a:solidFill>
                  <a:srgbClr val="042555"/>
                </a:solidFill>
                <a:latin typeface="Arial"/>
                <a:cs typeface="Arial"/>
              </a:rPr>
              <a:t>BDC 001 exceeds 5,000 GBV </a:t>
            </a: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in combined </a:t>
            </a:r>
            <a:r>
              <a:rPr lang="en-US" sz="2400" b="1" dirty="0" smtClean="0">
                <a:solidFill>
                  <a:srgbClr val="042555"/>
                </a:solidFill>
                <a:latin typeface="Arial"/>
                <a:cs typeface="Arial"/>
              </a:rPr>
              <a:t>“Home </a:t>
            </a: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Region</a:t>
            </a:r>
            <a:r>
              <a:rPr lang="en-US" sz="2400" b="1" dirty="0" smtClean="0">
                <a:solidFill>
                  <a:srgbClr val="042555"/>
                </a:solidFill>
                <a:latin typeface="Arial"/>
                <a:cs typeface="Arial"/>
              </a:rPr>
              <a:t>” and converted </a:t>
            </a:r>
            <a:r>
              <a:rPr lang="en-US" sz="2400" b="1" dirty="0" smtClean="0">
                <a:solidFill>
                  <a:srgbClr val="FB0006"/>
                </a:solidFill>
                <a:latin typeface="Arial"/>
                <a:cs typeface="Arial"/>
              </a:rPr>
              <a:t>“</a:t>
            </a:r>
            <a:r>
              <a:rPr lang="en-US" sz="2400" b="1" dirty="0">
                <a:solidFill>
                  <a:srgbClr val="FB0006"/>
                </a:solidFill>
                <a:latin typeface="Arial"/>
                <a:cs typeface="Arial"/>
              </a:rPr>
              <a:t>New Region” </a:t>
            </a:r>
            <a:r>
              <a:rPr lang="en-US" sz="2400" b="1" dirty="0" smtClean="0">
                <a:solidFill>
                  <a:srgbClr val="042555"/>
                </a:solidFill>
                <a:latin typeface="Arial"/>
                <a:cs typeface="Arial"/>
              </a:rPr>
              <a:t>GBV</a:t>
            </a: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, all additional </a:t>
            </a:r>
            <a:r>
              <a:rPr lang="en-US" sz="2400" b="1" dirty="0">
                <a:solidFill>
                  <a:srgbClr val="FB0006"/>
                </a:solidFill>
                <a:latin typeface="Arial"/>
                <a:cs typeface="Arial"/>
              </a:rPr>
              <a:t>“New Region” </a:t>
            </a:r>
            <a:r>
              <a:rPr lang="en-US" sz="2400" b="1" dirty="0" smtClean="0">
                <a:solidFill>
                  <a:srgbClr val="042555"/>
                </a:solidFill>
                <a:latin typeface="Arial"/>
                <a:cs typeface="Arial"/>
              </a:rPr>
              <a:t>GBV </a:t>
            </a: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will overflow to </a:t>
            </a:r>
            <a:r>
              <a:rPr lang="en-US" sz="2400" b="1" dirty="0" smtClean="0">
                <a:solidFill>
                  <a:srgbClr val="042555"/>
                </a:solidFill>
                <a:latin typeface="Arial"/>
                <a:cs typeface="Arial"/>
              </a:rPr>
              <a:t>the respective UGC </a:t>
            </a: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bank</a:t>
            </a: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159864" y="1524000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2,900</a:t>
            </a:r>
          </a:p>
          <a:p>
            <a:pPr algn="l">
              <a:lnSpc>
                <a:spcPct val="60000"/>
              </a:lnSpc>
            </a:pPr>
            <a:r>
              <a:rPr lang="en-US" sz="1400" b="1" dirty="0" smtClean="0">
                <a:solidFill>
                  <a:srgbClr val="1499C1"/>
                </a:solidFill>
                <a:latin typeface="Arial"/>
                <a:cs typeface="Arial"/>
              </a:rPr>
              <a:t>(Previous Balance)</a:t>
            </a:r>
            <a:endParaRPr lang="en-US" sz="14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5607899" y="914400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3,300</a:t>
            </a:r>
          </a:p>
          <a:p>
            <a:pPr algn="l">
              <a:lnSpc>
                <a:spcPct val="60000"/>
              </a:lnSpc>
            </a:pPr>
            <a:r>
              <a:rPr lang="en-US" sz="1400" b="1" dirty="0">
                <a:solidFill>
                  <a:srgbClr val="1499C1"/>
                </a:solidFill>
                <a:latin typeface="Arial"/>
                <a:cs typeface="Arial"/>
              </a:rPr>
              <a:t>(Previous Balance)</a:t>
            </a: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6550492" y="2191944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1,300</a:t>
            </a:r>
          </a:p>
          <a:p>
            <a:pPr algn="l">
              <a:lnSpc>
                <a:spcPct val="60000"/>
              </a:lnSpc>
            </a:pPr>
            <a:r>
              <a:rPr lang="en-US" sz="1400" b="1" dirty="0">
                <a:solidFill>
                  <a:srgbClr val="1499C1"/>
                </a:solidFill>
                <a:latin typeface="Arial"/>
                <a:cs typeface="Arial"/>
              </a:rPr>
              <a:t>(Previous Balance)</a:t>
            </a: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5114617" y="381000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4,800</a:t>
            </a:r>
          </a:p>
          <a:p>
            <a:pPr algn="l">
              <a:lnSpc>
                <a:spcPct val="60000"/>
              </a:lnSpc>
            </a:pPr>
            <a:r>
              <a:rPr lang="en-US" sz="1400" b="1" dirty="0" smtClean="0">
                <a:solidFill>
                  <a:srgbClr val="1499C1"/>
                </a:solidFill>
                <a:latin typeface="Arial"/>
                <a:cs typeface="Arial"/>
              </a:rPr>
              <a:t>(Previous Balance)</a:t>
            </a:r>
            <a:endParaRPr lang="en-US" sz="14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r="49167" b="86852"/>
          <a:stretch/>
        </p:blipFill>
        <p:spPr>
          <a:xfrm>
            <a:off x="4064000" y="12700"/>
            <a:ext cx="5842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35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32" grpId="0"/>
      <p:bldP spid="39" grpId="0" animBg="1"/>
      <p:bldP spid="34" grpId="0"/>
      <p:bldP spid="35" grpId="0" animBg="1"/>
      <p:bldP spid="36" grpId="0"/>
      <p:bldP spid="37" grpId="0" animBg="1"/>
      <p:bldP spid="40" grpId="0"/>
      <p:bldP spid="42" grpId="0"/>
      <p:bldP spid="44" grpId="0"/>
      <p:bldP spid="45" grpId="0" animBg="1"/>
      <p:bldP spid="43" grpId="0" animBg="1"/>
      <p:bldP spid="47" grpId="0" animBg="1"/>
      <p:bldP spid="41" grpId="0"/>
      <p:bldP spid="4" grpId="0" animBg="1"/>
      <p:bldP spid="23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" name="Picture 24" descr="Global_NewBDC_Working2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046" y="596900"/>
            <a:ext cx="9144000" cy="6858000"/>
          </a:xfrm>
          <a:prstGeom prst="rect">
            <a:avLst/>
          </a:prstGeom>
        </p:spPr>
      </p:pic>
      <p:pic>
        <p:nvPicPr>
          <p:cNvPr id="26" name="Picture 25" descr="Global_NewBDC_Working2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4" y="596900"/>
            <a:ext cx="9144000" cy="6858000"/>
          </a:xfrm>
          <a:prstGeom prst="rect">
            <a:avLst/>
          </a:prstGeom>
        </p:spPr>
      </p:pic>
      <p:sp>
        <p:nvSpPr>
          <p:cNvPr id="24" name="Curved Up Arrow 23"/>
          <p:cNvSpPr/>
          <p:nvPr/>
        </p:nvSpPr>
        <p:spPr>
          <a:xfrm rot="13946591">
            <a:off x="5986086" y="2379730"/>
            <a:ext cx="569670" cy="194734"/>
          </a:xfrm>
          <a:prstGeom prst="curvedUpArrow">
            <a:avLst/>
          </a:prstGeom>
          <a:gradFill flip="none" rotWithShape="1">
            <a:gsLst>
              <a:gs pos="0">
                <a:srgbClr val="FB0006"/>
              </a:gs>
              <a:gs pos="100000">
                <a:srgbClr val="1499C1"/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rgbClr val="FB0006"/>
                </a:gs>
                <a:gs pos="100000">
                  <a:srgbClr val="1499C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Curved Up Arrow 27"/>
          <p:cNvSpPr/>
          <p:nvPr/>
        </p:nvSpPr>
        <p:spPr>
          <a:xfrm rot="13946591">
            <a:off x="5421068" y="1607690"/>
            <a:ext cx="686337" cy="310185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Curved Up Arrow 38"/>
          <p:cNvSpPr/>
          <p:nvPr/>
        </p:nvSpPr>
        <p:spPr>
          <a:xfrm rot="13946591">
            <a:off x="7583628" y="3971193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Curved Up Arrow 34"/>
          <p:cNvSpPr/>
          <p:nvPr/>
        </p:nvSpPr>
        <p:spPr>
          <a:xfrm rot="13946591">
            <a:off x="7132778" y="3482983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Curved Up Arrow 36"/>
          <p:cNvSpPr/>
          <p:nvPr/>
        </p:nvSpPr>
        <p:spPr>
          <a:xfrm rot="13946591">
            <a:off x="6675579" y="2983431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Curved Up Arrow 44"/>
          <p:cNvSpPr/>
          <p:nvPr/>
        </p:nvSpPr>
        <p:spPr>
          <a:xfrm rot="13946591">
            <a:off x="4474918" y="440090"/>
            <a:ext cx="686337" cy="310185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Curved Up Arrow 42"/>
          <p:cNvSpPr/>
          <p:nvPr/>
        </p:nvSpPr>
        <p:spPr>
          <a:xfrm rot="13946591">
            <a:off x="5001967" y="1002325"/>
            <a:ext cx="686337" cy="310185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ight Arrow 46"/>
          <p:cNvSpPr/>
          <p:nvPr/>
        </p:nvSpPr>
        <p:spPr>
          <a:xfrm flipH="1">
            <a:off x="5546309" y="118019"/>
            <a:ext cx="994189" cy="21218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U-Turn Arrow 3"/>
          <p:cNvSpPr/>
          <p:nvPr/>
        </p:nvSpPr>
        <p:spPr>
          <a:xfrm>
            <a:off x="4152900" y="88900"/>
            <a:ext cx="266700" cy="292100"/>
          </a:xfrm>
          <a:prstGeom prst="uturn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4403409" y="12700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u="sng" dirty="0" smtClean="0">
                <a:solidFill>
                  <a:srgbClr val="FF0000"/>
                </a:solidFill>
                <a:latin typeface="Arial"/>
                <a:cs typeface="Arial"/>
              </a:rPr>
              <a:t>1200 BV</a:t>
            </a:r>
            <a:endParaRPr lang="en-US" sz="1400" b="1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7" name="Curved Up Arrow 26"/>
          <p:cNvSpPr/>
          <p:nvPr/>
        </p:nvSpPr>
        <p:spPr>
          <a:xfrm rot="7653409" flipH="1">
            <a:off x="363004" y="3604682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Curved Up Arrow 28"/>
          <p:cNvSpPr/>
          <p:nvPr/>
        </p:nvSpPr>
        <p:spPr>
          <a:xfrm rot="7653409" flipH="1">
            <a:off x="904204" y="2983431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Curved Up Arrow 29"/>
          <p:cNvSpPr/>
          <p:nvPr/>
        </p:nvSpPr>
        <p:spPr>
          <a:xfrm rot="7653409" flipH="1">
            <a:off x="1248673" y="2303531"/>
            <a:ext cx="569670" cy="194734"/>
          </a:xfrm>
          <a:prstGeom prst="curvedUpArrow">
            <a:avLst/>
          </a:prstGeom>
          <a:gradFill flip="none" rotWithShape="1">
            <a:gsLst>
              <a:gs pos="0">
                <a:srgbClr val="FB0006"/>
              </a:gs>
              <a:gs pos="100000">
                <a:srgbClr val="1499C1"/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rgbClr val="FB0006"/>
                </a:gs>
                <a:gs pos="100000">
                  <a:srgbClr val="1499C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Curved Up Arrow 32"/>
          <p:cNvSpPr/>
          <p:nvPr/>
        </p:nvSpPr>
        <p:spPr>
          <a:xfrm rot="7653409" flipH="1">
            <a:off x="1716158" y="1607690"/>
            <a:ext cx="686337" cy="310185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Curved Up Arrow 37"/>
          <p:cNvSpPr/>
          <p:nvPr/>
        </p:nvSpPr>
        <p:spPr>
          <a:xfrm rot="7653409" flipH="1">
            <a:off x="2173359" y="1002325"/>
            <a:ext cx="686337" cy="310185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Curved Up Arrow 47"/>
          <p:cNvSpPr/>
          <p:nvPr/>
        </p:nvSpPr>
        <p:spPr>
          <a:xfrm rot="7653409" flipH="1">
            <a:off x="2694057" y="440090"/>
            <a:ext cx="686337" cy="310185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U-Turn Arrow 48"/>
          <p:cNvSpPr/>
          <p:nvPr/>
        </p:nvSpPr>
        <p:spPr>
          <a:xfrm flipH="1">
            <a:off x="3429000" y="88900"/>
            <a:ext cx="266700" cy="292100"/>
          </a:xfrm>
          <a:prstGeom prst="uturn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398696" y="2129366"/>
            <a:ext cx="980608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1,200</a:t>
            </a:r>
          </a:p>
        </p:txBody>
      </p:sp>
      <p:sp>
        <p:nvSpPr>
          <p:cNvPr id="54" name="Subtitle 2"/>
          <p:cNvSpPr txBox="1">
            <a:spLocks/>
          </p:cNvSpPr>
          <p:nvPr/>
        </p:nvSpPr>
        <p:spPr>
          <a:xfrm>
            <a:off x="6502400" y="2218266"/>
            <a:ext cx="980608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1,200</a:t>
            </a:r>
          </a:p>
        </p:txBody>
      </p:sp>
      <p:sp>
        <p:nvSpPr>
          <p:cNvPr id="55" name="Subtitle 2"/>
          <p:cNvSpPr txBox="1">
            <a:spLocks/>
          </p:cNvSpPr>
          <p:nvPr/>
        </p:nvSpPr>
        <p:spPr>
          <a:xfrm>
            <a:off x="1905000" y="12700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u="sng" dirty="0" smtClean="0">
                <a:solidFill>
                  <a:srgbClr val="FF0000"/>
                </a:solidFill>
                <a:latin typeface="Arial"/>
                <a:cs typeface="Arial"/>
              </a:rPr>
              <a:t>1200 BV</a:t>
            </a:r>
            <a:endParaRPr lang="en-US" sz="1400" b="1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838200" y="118019"/>
            <a:ext cx="994189" cy="21218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6616700" y="12700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$300</a:t>
            </a:r>
            <a:endParaRPr lang="en-US" sz="1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5051117" y="381000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5,000</a:t>
            </a:r>
            <a:endParaRPr lang="en-US" sz="14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292100" y="381000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5,000</a:t>
            </a:r>
            <a:endParaRPr lang="en-US" sz="14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90500" y="5168900"/>
            <a:ext cx="8953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2900" algn="l"/>
              </a:tabLst>
            </a:pPr>
            <a:r>
              <a:rPr lang="en-US" sz="2400" b="1" u="sng" dirty="0" smtClean="0">
                <a:solidFill>
                  <a:srgbClr val="042555"/>
                </a:solidFill>
                <a:latin typeface="Arial"/>
                <a:cs typeface="Arial"/>
              </a:rPr>
              <a:t>Each</a:t>
            </a:r>
            <a:r>
              <a:rPr lang="en-US" sz="2400" b="1" dirty="0" smtClean="0">
                <a:solidFill>
                  <a:srgbClr val="042555"/>
                </a:solidFill>
                <a:latin typeface="Arial"/>
                <a:cs typeface="Arial"/>
              </a:rPr>
              <a:t> UGC is eligible </a:t>
            </a: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to earn commissions from </a:t>
            </a:r>
            <a:r>
              <a:rPr lang="en-US" sz="2400" b="1" dirty="0" smtClean="0">
                <a:solidFill>
                  <a:srgbClr val="042555"/>
                </a:solidFill>
                <a:latin typeface="Arial"/>
                <a:cs typeface="Arial"/>
              </a:rPr>
              <a:t>excess converted </a:t>
            </a:r>
            <a:r>
              <a:rPr lang="en-US" sz="2400" b="1" dirty="0">
                <a:solidFill>
                  <a:srgbClr val="FB0006"/>
                </a:solidFill>
                <a:latin typeface="Arial"/>
                <a:cs typeface="Arial"/>
              </a:rPr>
              <a:t>“New Region” </a:t>
            </a:r>
            <a:r>
              <a:rPr lang="en-US" sz="2400" b="1" dirty="0" smtClean="0">
                <a:solidFill>
                  <a:srgbClr val="152950"/>
                </a:solidFill>
                <a:latin typeface="Arial"/>
                <a:cs typeface="Arial"/>
              </a:rPr>
              <a:t>G</a:t>
            </a:r>
            <a:r>
              <a:rPr lang="en-US" sz="2400" b="1" dirty="0" smtClean="0">
                <a:solidFill>
                  <a:srgbClr val="042555"/>
                </a:solidFill>
                <a:latin typeface="Arial"/>
                <a:cs typeface="Arial"/>
              </a:rPr>
              <a:t>BV when </a:t>
            </a: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the respective BDC has accrued 1,200 GBV / 1,200 GBV in “Home Region</a:t>
            </a:r>
            <a:r>
              <a:rPr lang="en-US" sz="2400" b="1" dirty="0" smtClean="0">
                <a:solidFill>
                  <a:srgbClr val="042555"/>
                </a:solidFill>
                <a:latin typeface="Arial"/>
                <a:cs typeface="Arial"/>
              </a:rPr>
              <a:t>” volume</a:t>
            </a:r>
          </a:p>
          <a:p>
            <a:pPr>
              <a:tabLst>
                <a:tab pos="342900" algn="l"/>
              </a:tabLst>
            </a:pPr>
            <a:r>
              <a:rPr lang="en-US" sz="2400" b="1" dirty="0" smtClean="0">
                <a:solidFill>
                  <a:srgbClr val="042555"/>
                </a:solidFill>
                <a:latin typeface="Arial"/>
                <a:cs typeface="Arial"/>
              </a:rPr>
              <a:t>(Converted </a:t>
            </a:r>
            <a:r>
              <a:rPr lang="en-US" sz="2400" b="1" dirty="0">
                <a:solidFill>
                  <a:srgbClr val="FB0006"/>
                </a:solidFill>
                <a:latin typeface="Arial"/>
                <a:cs typeface="Arial"/>
              </a:rPr>
              <a:t>“New Region” </a:t>
            </a:r>
            <a:r>
              <a:rPr lang="en-US" sz="2400" b="1" dirty="0" smtClean="0">
                <a:solidFill>
                  <a:srgbClr val="152950"/>
                </a:solidFill>
                <a:latin typeface="Arial"/>
                <a:cs typeface="Arial"/>
              </a:rPr>
              <a:t>GBV</a:t>
            </a:r>
            <a:r>
              <a:rPr lang="en-US" sz="2400" b="1" dirty="0" smtClean="0">
                <a:solidFill>
                  <a:srgbClr val="FB0006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152950"/>
                </a:solidFill>
                <a:latin typeface="Arial"/>
                <a:cs typeface="Arial"/>
              </a:rPr>
              <a:t>Does Not Count)</a:t>
            </a:r>
            <a:endParaRPr lang="en-US" sz="2400" b="1" dirty="0">
              <a:solidFill>
                <a:srgbClr val="15295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272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39" grpId="0" animBg="1"/>
      <p:bldP spid="35" grpId="0" animBg="1"/>
      <p:bldP spid="37" grpId="0" animBg="1"/>
      <p:bldP spid="45" grpId="0" animBg="1"/>
      <p:bldP spid="43" grpId="0" animBg="1"/>
      <p:bldP spid="47" grpId="0" animBg="1"/>
      <p:bldP spid="4" grpId="0" animBg="1"/>
      <p:bldP spid="23" grpId="0"/>
      <p:bldP spid="27" grpId="0" animBg="1"/>
      <p:bldP spid="29" grpId="0" animBg="1"/>
      <p:bldP spid="30" grpId="0" animBg="1"/>
      <p:bldP spid="33" grpId="0" animBg="1"/>
      <p:bldP spid="38" grpId="0" animBg="1"/>
      <p:bldP spid="48" grpId="0" animBg="1"/>
      <p:bldP spid="49" grpId="0" animBg="1"/>
      <p:bldP spid="53" grpId="0"/>
      <p:bldP spid="54" grpId="0"/>
      <p:bldP spid="55" grpId="0"/>
      <p:bldP spid="56" grpId="0" animBg="1"/>
      <p:bldP spid="32" grpId="0"/>
      <p:bldP spid="34" grpId="0" uiExpand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4045" y="701383"/>
            <a:ext cx="8286213" cy="654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tabLst>
                <a:tab pos="114300" algn="l"/>
              </a:tabLst>
            </a:pPr>
            <a:r>
              <a:rPr lang="en-US" sz="2400" b="1" u="sng" dirty="0" smtClean="0">
                <a:solidFill>
                  <a:srgbClr val="FF0000"/>
                </a:solidFill>
                <a:latin typeface="Arial"/>
                <a:cs typeface="Arial"/>
              </a:rPr>
              <a:t>IRC</a:t>
            </a:r>
          </a:p>
          <a:p>
            <a:pPr>
              <a:lnSpc>
                <a:spcPct val="120000"/>
              </a:lnSpc>
              <a:tabLst>
                <a:tab pos="114300" algn="l"/>
              </a:tabLst>
            </a:pPr>
            <a:endParaRPr lang="en-US" sz="400" b="1" u="sng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77800" indent="-177800">
              <a:lnSpc>
                <a:spcPct val="110000"/>
              </a:lnSpc>
              <a:buClr>
                <a:srgbClr val="042555"/>
              </a:buClr>
              <a:buFont typeface="Arial"/>
              <a:buChar char="•"/>
            </a:pPr>
            <a:r>
              <a:rPr lang="en-US" sz="2000" b="1" dirty="0">
                <a:solidFill>
                  <a:srgbClr val="042555"/>
                </a:solidFill>
                <a:latin typeface="Arial"/>
                <a:cs typeface="Arial"/>
              </a:rPr>
              <a:t>In order for an IRC to accrue </a:t>
            </a:r>
            <a:r>
              <a:rPr lang="en-US" sz="2000" b="1" dirty="0">
                <a:solidFill>
                  <a:srgbClr val="FB0006"/>
                </a:solidFill>
                <a:latin typeface="Arial"/>
                <a:cs typeface="Arial"/>
              </a:rPr>
              <a:t>“New Region”</a:t>
            </a:r>
            <a:r>
              <a:rPr lang="en-US" sz="2000" b="1" dirty="0" smtClean="0">
                <a:solidFill>
                  <a:srgbClr val="FB0006"/>
                </a:solidFill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srgbClr val="042555"/>
                </a:solidFill>
                <a:latin typeface="Arial"/>
                <a:cs typeface="Arial"/>
              </a:rPr>
              <a:t>BV</a:t>
            </a:r>
            <a:r>
              <a:rPr lang="en-US" sz="2000" b="1" dirty="0">
                <a:solidFill>
                  <a:srgbClr val="042555"/>
                </a:solidFill>
                <a:latin typeface="Arial"/>
                <a:cs typeface="Arial"/>
              </a:rPr>
              <a:t>/IBV from the </a:t>
            </a:r>
            <a:r>
              <a:rPr lang="en-US" sz="2000" b="1" dirty="0">
                <a:solidFill>
                  <a:srgbClr val="FB0006"/>
                </a:solidFill>
                <a:latin typeface="Arial"/>
                <a:cs typeface="Arial"/>
              </a:rPr>
              <a:t>“New Region”</a:t>
            </a:r>
            <a:r>
              <a:rPr lang="en-US" sz="2000" b="1" dirty="0">
                <a:solidFill>
                  <a:srgbClr val="042555"/>
                </a:solidFill>
                <a:latin typeface="Arial"/>
                <a:cs typeface="Arial"/>
              </a:rPr>
              <a:t>, UFOs have to place and qualify the IRC with a 200 BV product </a:t>
            </a:r>
            <a:r>
              <a:rPr lang="en-US" sz="2000" b="1" dirty="0" smtClean="0">
                <a:solidFill>
                  <a:srgbClr val="042555"/>
                </a:solidFill>
                <a:latin typeface="Arial"/>
                <a:cs typeface="Arial"/>
              </a:rPr>
              <a:t>order</a:t>
            </a:r>
          </a:p>
          <a:p>
            <a:pPr marL="177800" indent="-177800">
              <a:lnSpc>
                <a:spcPct val="110000"/>
              </a:lnSpc>
              <a:buClr>
                <a:srgbClr val="042555"/>
              </a:buClr>
              <a:buFont typeface="Arial"/>
              <a:buChar char="•"/>
            </a:pPr>
            <a:endParaRPr lang="en-US" sz="400" b="1" dirty="0" smtClean="0">
              <a:solidFill>
                <a:srgbClr val="042555"/>
              </a:solidFill>
              <a:latin typeface="Arial"/>
              <a:cs typeface="Arial"/>
            </a:endParaRPr>
          </a:p>
          <a:p>
            <a:pPr marL="177800" indent="-177800">
              <a:lnSpc>
                <a:spcPct val="110000"/>
              </a:lnSpc>
              <a:buClr>
                <a:srgbClr val="042555"/>
              </a:buClr>
              <a:buFont typeface="Arial"/>
              <a:buChar char="•"/>
            </a:pPr>
            <a:r>
              <a:rPr lang="en-US" sz="2000" b="1" dirty="0">
                <a:solidFill>
                  <a:srgbClr val="FB0006"/>
                </a:solidFill>
                <a:latin typeface="Arial"/>
                <a:cs typeface="Arial"/>
              </a:rPr>
              <a:t>“New Region” </a:t>
            </a:r>
            <a:r>
              <a:rPr lang="en-US" sz="2000" b="1" dirty="0">
                <a:solidFill>
                  <a:srgbClr val="042555"/>
                </a:solidFill>
                <a:latin typeface="Arial"/>
                <a:cs typeface="Arial"/>
              </a:rPr>
              <a:t>GBV is converted to “Home Region” GBV and is accrued by all qualified BDCs in “Home Region”  above </a:t>
            </a:r>
            <a:r>
              <a:rPr lang="en-US" sz="2000" b="1" dirty="0" smtClean="0">
                <a:solidFill>
                  <a:srgbClr val="042555"/>
                </a:solidFill>
                <a:latin typeface="Arial"/>
                <a:cs typeface="Arial"/>
              </a:rPr>
              <a:t>IRC</a:t>
            </a:r>
          </a:p>
          <a:p>
            <a:pPr marL="177800" indent="-177800">
              <a:lnSpc>
                <a:spcPct val="110000"/>
              </a:lnSpc>
              <a:buClr>
                <a:srgbClr val="042555"/>
              </a:buClr>
              <a:buFont typeface="Arial"/>
              <a:buChar char="•"/>
            </a:pPr>
            <a:r>
              <a:rPr lang="en-US" sz="400" b="1" dirty="0" smtClean="0">
                <a:solidFill>
                  <a:srgbClr val="042555"/>
                </a:solidFill>
                <a:latin typeface="Arial"/>
                <a:cs typeface="Arial"/>
              </a:rPr>
              <a:t> </a:t>
            </a:r>
          </a:p>
          <a:p>
            <a:pPr marL="177800" indent="-177800">
              <a:lnSpc>
                <a:spcPct val="110000"/>
              </a:lnSpc>
              <a:buClr>
                <a:srgbClr val="042555"/>
              </a:buClr>
              <a:buFont typeface="Arial"/>
              <a:buChar char="•"/>
            </a:pPr>
            <a:r>
              <a:rPr lang="en-US" sz="2000" b="1" dirty="0">
                <a:solidFill>
                  <a:srgbClr val="FB0006"/>
                </a:solidFill>
                <a:latin typeface="Arial"/>
                <a:cs typeface="Arial"/>
              </a:rPr>
              <a:t>“New Region” </a:t>
            </a:r>
            <a:r>
              <a:rPr lang="en-US" sz="2000" b="1" dirty="0">
                <a:solidFill>
                  <a:srgbClr val="042555"/>
                </a:solidFill>
                <a:latin typeface="Arial"/>
                <a:cs typeface="Arial"/>
              </a:rPr>
              <a:t>GBV is accrued in IRC and is converted to “Home Region” GBV for all qualified BDCs in the “Home Region” above the </a:t>
            </a:r>
            <a:r>
              <a:rPr lang="en-US" sz="2000" b="1" dirty="0" smtClean="0">
                <a:solidFill>
                  <a:srgbClr val="042555"/>
                </a:solidFill>
                <a:latin typeface="Arial"/>
                <a:cs typeface="Arial"/>
              </a:rPr>
              <a:t>IRC</a:t>
            </a:r>
          </a:p>
          <a:p>
            <a:pPr marL="177800" indent="-177800">
              <a:lnSpc>
                <a:spcPct val="110000"/>
              </a:lnSpc>
              <a:buClr>
                <a:srgbClr val="042555"/>
              </a:buClr>
              <a:buFont typeface="Arial"/>
              <a:buChar char="•"/>
            </a:pPr>
            <a:endParaRPr lang="en-US" sz="400" b="1" dirty="0" smtClean="0">
              <a:solidFill>
                <a:srgbClr val="042555"/>
              </a:solidFill>
              <a:latin typeface="Arial"/>
              <a:cs typeface="Arial"/>
            </a:endParaRPr>
          </a:p>
          <a:p>
            <a:pPr marL="177800" indent="-177800">
              <a:lnSpc>
                <a:spcPct val="110000"/>
              </a:lnSpc>
              <a:buClr>
                <a:srgbClr val="042555"/>
              </a:buClr>
              <a:buFont typeface="Arial"/>
              <a:buChar char="•"/>
            </a:pPr>
            <a:r>
              <a:rPr lang="en-US" sz="2000" b="1" dirty="0">
                <a:solidFill>
                  <a:srgbClr val="042555"/>
                </a:solidFill>
                <a:latin typeface="Arial"/>
                <a:cs typeface="Arial"/>
              </a:rPr>
              <a:t>Converted “Home Region” GBV generated from </a:t>
            </a:r>
            <a:r>
              <a:rPr lang="en-US" sz="2000" b="1" dirty="0">
                <a:solidFill>
                  <a:srgbClr val="FB0006"/>
                </a:solidFill>
                <a:latin typeface="Arial"/>
                <a:cs typeface="Arial"/>
              </a:rPr>
              <a:t>“New Region” </a:t>
            </a:r>
            <a:r>
              <a:rPr lang="en-US" sz="2000" b="1" dirty="0">
                <a:solidFill>
                  <a:srgbClr val="042555"/>
                </a:solidFill>
                <a:latin typeface="Arial"/>
                <a:cs typeface="Arial"/>
              </a:rPr>
              <a:t>GBV will accrue to meet payout criteria in respective “Home Region” </a:t>
            </a:r>
            <a:r>
              <a:rPr lang="en-US" sz="2000" b="1" dirty="0" smtClean="0">
                <a:solidFill>
                  <a:srgbClr val="042555"/>
                </a:solidFill>
                <a:latin typeface="Arial"/>
                <a:cs typeface="Arial"/>
              </a:rPr>
              <a:t>MPCP</a:t>
            </a:r>
          </a:p>
          <a:p>
            <a:pPr marL="177800" indent="-177800">
              <a:lnSpc>
                <a:spcPct val="110000"/>
              </a:lnSpc>
              <a:buClr>
                <a:srgbClr val="042555"/>
              </a:buClr>
              <a:buFont typeface="Arial"/>
              <a:buChar char="•"/>
            </a:pPr>
            <a:endParaRPr lang="en-US" sz="400" b="1" dirty="0">
              <a:solidFill>
                <a:srgbClr val="042555"/>
              </a:solidFill>
              <a:latin typeface="Arial"/>
              <a:cs typeface="Arial"/>
            </a:endParaRPr>
          </a:p>
          <a:p>
            <a:pPr marL="177800" indent="-177800">
              <a:lnSpc>
                <a:spcPct val="110000"/>
              </a:lnSpc>
              <a:buClr>
                <a:srgbClr val="042555"/>
              </a:buClr>
              <a:buFont typeface="Arial"/>
              <a:buChar char="•"/>
            </a:pPr>
            <a:r>
              <a:rPr lang="en-US" sz="2000" b="1" dirty="0">
                <a:solidFill>
                  <a:srgbClr val="042555"/>
                </a:solidFill>
                <a:latin typeface="Arial"/>
                <a:cs typeface="Arial"/>
              </a:rPr>
              <a:t>An IRC must be Activated with UFOs from the </a:t>
            </a:r>
            <a:r>
              <a:rPr lang="en-US" sz="2000" b="1" dirty="0">
                <a:solidFill>
                  <a:srgbClr val="FB0006"/>
                </a:solidFill>
                <a:latin typeface="Arial"/>
                <a:cs typeface="Arial"/>
              </a:rPr>
              <a:t>“New Region” </a:t>
            </a:r>
            <a:r>
              <a:rPr lang="en-US" sz="2000" b="1" dirty="0">
                <a:solidFill>
                  <a:srgbClr val="042555"/>
                </a:solidFill>
                <a:latin typeface="Arial"/>
                <a:cs typeface="Arial"/>
              </a:rPr>
              <a:t>to earn </a:t>
            </a:r>
            <a:r>
              <a:rPr lang="en-US" sz="2000" b="1" dirty="0" smtClean="0">
                <a:solidFill>
                  <a:srgbClr val="042555"/>
                </a:solidFill>
                <a:latin typeface="Arial"/>
                <a:cs typeface="Arial"/>
              </a:rPr>
              <a:t>commissions</a:t>
            </a:r>
          </a:p>
          <a:p>
            <a:pPr marL="177800" indent="-177800">
              <a:lnSpc>
                <a:spcPct val="110000"/>
              </a:lnSpc>
              <a:buClr>
                <a:srgbClr val="042555"/>
              </a:buClr>
              <a:buFont typeface="Arial"/>
              <a:buChar char="•"/>
            </a:pPr>
            <a:endParaRPr lang="en-US" sz="400" b="1" dirty="0" smtClean="0">
              <a:solidFill>
                <a:srgbClr val="042555"/>
              </a:solidFill>
              <a:latin typeface="Arial"/>
              <a:cs typeface="Arial"/>
            </a:endParaRPr>
          </a:p>
          <a:p>
            <a:pPr marL="177800" indent="-177800">
              <a:lnSpc>
                <a:spcPct val="110000"/>
              </a:lnSpc>
              <a:buClr>
                <a:srgbClr val="042555"/>
              </a:buClr>
              <a:buFont typeface="Arial"/>
              <a:buChar char="•"/>
            </a:pPr>
            <a:r>
              <a:rPr lang="en-US" sz="2000" b="1" dirty="0">
                <a:solidFill>
                  <a:srgbClr val="042555"/>
                </a:solidFill>
                <a:latin typeface="Arial"/>
                <a:cs typeface="Arial"/>
              </a:rPr>
              <a:t>The first time an IRC accrues 5,000 GBV / 5,000 GBV, </a:t>
            </a:r>
            <a:r>
              <a:rPr lang="en-US" sz="2000" b="1" dirty="0" smtClean="0">
                <a:solidFill>
                  <a:srgbClr val="042555"/>
                </a:solidFill>
                <a:latin typeface="Arial"/>
                <a:cs typeface="Arial"/>
              </a:rPr>
              <a:t>one </a:t>
            </a:r>
            <a:r>
              <a:rPr lang="en-US" sz="2000" b="1" dirty="0">
                <a:solidFill>
                  <a:srgbClr val="042555"/>
                </a:solidFill>
                <a:latin typeface="Arial"/>
                <a:cs typeface="Arial"/>
              </a:rPr>
              <a:t>IRC is awarded for reentry</a:t>
            </a:r>
          </a:p>
          <a:p>
            <a:pPr marL="177800" indent="-177800">
              <a:lnSpc>
                <a:spcPct val="110000"/>
              </a:lnSpc>
              <a:buClr>
                <a:srgbClr val="042555"/>
              </a:buClr>
              <a:buFont typeface="Arial"/>
              <a:buChar char="•"/>
            </a:pPr>
            <a:endParaRPr lang="en-US" sz="2000" b="1" dirty="0">
              <a:solidFill>
                <a:srgbClr val="042555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1" y="106561"/>
            <a:ext cx="8404167" cy="6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3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501" y="788205"/>
            <a:ext cx="8286213" cy="419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tabLst>
                <a:tab pos="114300" algn="l"/>
              </a:tabLst>
            </a:pPr>
            <a:r>
              <a:rPr lang="en-US" sz="2400" b="1" u="sng" dirty="0" smtClean="0">
                <a:solidFill>
                  <a:srgbClr val="008000"/>
                </a:solidFill>
                <a:latin typeface="Arial"/>
                <a:cs typeface="Arial"/>
              </a:rPr>
              <a:t>UGC</a:t>
            </a:r>
          </a:p>
          <a:p>
            <a:pPr>
              <a:lnSpc>
                <a:spcPct val="120000"/>
              </a:lnSpc>
              <a:tabLst>
                <a:tab pos="114300" algn="l"/>
              </a:tabLst>
            </a:pPr>
            <a:endParaRPr lang="en-US" sz="400" b="1" dirty="0" smtClean="0">
              <a:solidFill>
                <a:srgbClr val="042555"/>
              </a:solidFill>
              <a:latin typeface="Arial"/>
              <a:cs typeface="Arial"/>
            </a:endParaRPr>
          </a:p>
          <a:p>
            <a:pPr marL="177800" lvl="0" indent="-177800">
              <a:lnSpc>
                <a:spcPct val="110000"/>
              </a:lnSpc>
              <a:buClr>
                <a:srgbClr val="042555"/>
              </a:buClr>
              <a:buFont typeface="Arial"/>
              <a:buChar char="•"/>
            </a:pPr>
            <a:r>
              <a:rPr lang="en-US" sz="2000" b="1" dirty="0">
                <a:solidFill>
                  <a:srgbClr val="042555"/>
                </a:solidFill>
                <a:latin typeface="Arial"/>
                <a:cs typeface="Arial"/>
              </a:rPr>
              <a:t>UGC “Banks” for 3 BDCs (001, 002, 003) are opened upon placement of your IRC</a:t>
            </a:r>
          </a:p>
          <a:p>
            <a:pPr>
              <a:lnSpc>
                <a:spcPct val="110000"/>
              </a:lnSpc>
              <a:buClr>
                <a:srgbClr val="042555"/>
              </a:buClr>
            </a:pPr>
            <a:endParaRPr lang="en-US" sz="400" b="1" dirty="0" smtClean="0">
              <a:solidFill>
                <a:srgbClr val="042555"/>
              </a:solidFill>
              <a:latin typeface="Arial"/>
              <a:cs typeface="Arial"/>
            </a:endParaRPr>
          </a:p>
          <a:p>
            <a:pPr marL="177800" indent="-177800">
              <a:lnSpc>
                <a:spcPct val="110000"/>
              </a:lnSpc>
              <a:buClr>
                <a:srgbClr val="042555"/>
              </a:buClr>
              <a:buFont typeface="Arial"/>
              <a:buChar char="•"/>
            </a:pPr>
            <a:r>
              <a:rPr lang="en-US" sz="2000" b="1" dirty="0">
                <a:solidFill>
                  <a:srgbClr val="042555"/>
                </a:solidFill>
                <a:latin typeface="Arial"/>
                <a:cs typeface="Arial"/>
              </a:rPr>
              <a:t>When your BDC 001 exceeds 5,000 GBV in combined “Home Region” and converted </a:t>
            </a:r>
            <a:r>
              <a:rPr lang="en-US" sz="2000" b="1" dirty="0">
                <a:solidFill>
                  <a:srgbClr val="FB0006"/>
                </a:solidFill>
                <a:latin typeface="Arial"/>
                <a:cs typeface="Arial"/>
              </a:rPr>
              <a:t>“New Region” </a:t>
            </a:r>
            <a:r>
              <a:rPr lang="en-US" sz="2000" b="1" dirty="0">
                <a:solidFill>
                  <a:srgbClr val="042555"/>
                </a:solidFill>
                <a:latin typeface="Arial"/>
                <a:cs typeface="Arial"/>
              </a:rPr>
              <a:t>GBV, all additional </a:t>
            </a:r>
            <a:r>
              <a:rPr lang="en-US" sz="2000" b="1" dirty="0">
                <a:solidFill>
                  <a:srgbClr val="FB0006"/>
                </a:solidFill>
                <a:latin typeface="Arial"/>
                <a:cs typeface="Arial"/>
              </a:rPr>
              <a:t>“New Region” </a:t>
            </a:r>
            <a:r>
              <a:rPr lang="en-US" sz="2000" b="1" dirty="0">
                <a:solidFill>
                  <a:srgbClr val="042555"/>
                </a:solidFill>
                <a:latin typeface="Arial"/>
                <a:cs typeface="Arial"/>
              </a:rPr>
              <a:t>GBV will overflow to the respective UGC bank</a:t>
            </a:r>
          </a:p>
          <a:p>
            <a:pPr>
              <a:lnSpc>
                <a:spcPct val="110000"/>
              </a:lnSpc>
              <a:buClr>
                <a:srgbClr val="042555"/>
              </a:buClr>
            </a:pPr>
            <a:endParaRPr lang="en-US" sz="400" b="1" dirty="0" smtClean="0">
              <a:solidFill>
                <a:srgbClr val="042555"/>
              </a:solidFill>
              <a:latin typeface="Arial"/>
              <a:cs typeface="Arial"/>
            </a:endParaRPr>
          </a:p>
          <a:p>
            <a:pPr marL="177800" indent="-177800">
              <a:lnSpc>
                <a:spcPct val="110000"/>
              </a:lnSpc>
              <a:buClr>
                <a:srgbClr val="042555"/>
              </a:buClr>
              <a:buFont typeface="Arial"/>
              <a:buChar char="•"/>
            </a:pPr>
            <a:r>
              <a:rPr lang="en-US" sz="2000" b="1" u="sng" dirty="0">
                <a:solidFill>
                  <a:srgbClr val="042555"/>
                </a:solidFill>
                <a:latin typeface="Arial"/>
                <a:cs typeface="Arial"/>
              </a:rPr>
              <a:t>Each</a:t>
            </a:r>
            <a:r>
              <a:rPr lang="en-US" sz="2000" b="1" dirty="0">
                <a:solidFill>
                  <a:srgbClr val="042555"/>
                </a:solidFill>
                <a:latin typeface="Arial"/>
                <a:cs typeface="Arial"/>
              </a:rPr>
              <a:t> UGC is eligible to earn commissions from excess converted </a:t>
            </a:r>
            <a:r>
              <a:rPr lang="en-US" sz="2000" b="1" dirty="0">
                <a:solidFill>
                  <a:srgbClr val="FB0006"/>
                </a:solidFill>
                <a:latin typeface="Arial"/>
                <a:cs typeface="Arial"/>
              </a:rPr>
              <a:t>“New Region” </a:t>
            </a:r>
            <a:r>
              <a:rPr lang="en-US" sz="2000" b="1" dirty="0">
                <a:solidFill>
                  <a:srgbClr val="042555"/>
                </a:solidFill>
                <a:latin typeface="Arial"/>
                <a:cs typeface="Arial"/>
              </a:rPr>
              <a:t>GBV when the respective BDC has accrued 1,200 GBV / 1,200 GBV in “Home Region” </a:t>
            </a:r>
            <a:r>
              <a:rPr lang="en-US" sz="2000" b="1" dirty="0" smtClean="0">
                <a:solidFill>
                  <a:srgbClr val="042555"/>
                </a:solidFill>
                <a:latin typeface="Arial"/>
                <a:cs typeface="Arial"/>
              </a:rPr>
              <a:t>volume </a:t>
            </a:r>
            <a:br>
              <a:rPr lang="en-US" sz="2000" b="1" dirty="0" smtClean="0">
                <a:solidFill>
                  <a:srgbClr val="042555"/>
                </a:solidFill>
                <a:latin typeface="Arial"/>
                <a:cs typeface="Arial"/>
              </a:rPr>
            </a:br>
            <a:r>
              <a:rPr lang="en-US" sz="2000" b="1" dirty="0" smtClean="0">
                <a:solidFill>
                  <a:srgbClr val="042555"/>
                </a:solidFill>
                <a:latin typeface="Arial"/>
                <a:cs typeface="Arial"/>
              </a:rPr>
              <a:t>(</a:t>
            </a:r>
            <a:r>
              <a:rPr lang="en-US" sz="2000" b="1" dirty="0">
                <a:solidFill>
                  <a:srgbClr val="042555"/>
                </a:solidFill>
                <a:latin typeface="Arial"/>
                <a:cs typeface="Arial"/>
              </a:rPr>
              <a:t>Converted </a:t>
            </a:r>
            <a:r>
              <a:rPr lang="en-US" sz="2000" b="1" dirty="0">
                <a:solidFill>
                  <a:srgbClr val="FB0006"/>
                </a:solidFill>
                <a:latin typeface="Arial"/>
                <a:cs typeface="Arial"/>
              </a:rPr>
              <a:t>“New Region” </a:t>
            </a:r>
            <a:r>
              <a:rPr lang="en-US" sz="2000" b="1" dirty="0">
                <a:solidFill>
                  <a:srgbClr val="042555"/>
                </a:solidFill>
                <a:latin typeface="Arial"/>
                <a:cs typeface="Arial"/>
              </a:rPr>
              <a:t>GBV Does Not Count)</a:t>
            </a:r>
          </a:p>
          <a:p>
            <a:pPr marL="177800" indent="-177800">
              <a:lnSpc>
                <a:spcPct val="110000"/>
              </a:lnSpc>
              <a:buClr>
                <a:srgbClr val="042555"/>
              </a:buClr>
              <a:buFont typeface="Arial"/>
              <a:buChar char="•"/>
            </a:pPr>
            <a:endParaRPr lang="en-US" sz="400" b="1" dirty="0">
              <a:solidFill>
                <a:srgbClr val="042555"/>
              </a:solidFill>
              <a:latin typeface="Arial"/>
              <a:cs typeface="Arial"/>
            </a:endParaRPr>
          </a:p>
          <a:p>
            <a:pPr marL="177800" indent="-177800">
              <a:lnSpc>
                <a:spcPct val="110000"/>
              </a:lnSpc>
              <a:buClr>
                <a:srgbClr val="042555"/>
              </a:buClr>
              <a:buFont typeface="Arial"/>
              <a:buChar char="•"/>
            </a:pPr>
            <a:r>
              <a:rPr lang="en-US" sz="2000" b="1" dirty="0" smtClean="0">
                <a:solidFill>
                  <a:srgbClr val="042555"/>
                </a:solidFill>
                <a:latin typeface="Arial"/>
                <a:cs typeface="Arial"/>
              </a:rPr>
              <a:t> There are no earned reentries for UGCs</a:t>
            </a:r>
            <a:endParaRPr lang="en-US" sz="2000" b="1" dirty="0">
              <a:solidFill>
                <a:srgbClr val="042555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1" y="106561"/>
            <a:ext cx="8404167" cy="6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04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85" y="4106205"/>
            <a:ext cx="8018400" cy="270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108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429275" y="1527969"/>
            <a:ext cx="8295408" cy="3695988"/>
            <a:chOff x="416575" y="1527969"/>
            <a:chExt cx="8295408" cy="3695988"/>
          </a:xfrm>
        </p:grpSpPr>
        <p:pic>
          <p:nvPicPr>
            <p:cNvPr id="7" name="Picture 6" descr="globeEU.png"/>
            <p:cNvPicPr>
              <a:picLocks noChangeAspect="1"/>
            </p:cNvPicPr>
            <p:nvPr/>
          </p:nvPicPr>
          <p:blipFill>
            <a:blip r:embed="rId3" cstate="print">
              <a:lum bright="-10000"/>
              <a:alphaModFix amt="49000"/>
            </a:blip>
            <a:stretch>
              <a:fillRect/>
            </a:stretch>
          </p:blipFill>
          <p:spPr>
            <a:xfrm>
              <a:off x="5015995" y="1527969"/>
              <a:ext cx="3695988" cy="3695988"/>
            </a:xfrm>
            <a:prstGeom prst="rect">
              <a:avLst/>
            </a:prstGeom>
          </p:spPr>
        </p:pic>
        <p:pic>
          <p:nvPicPr>
            <p:cNvPr id="8" name="Picture 7" descr="globe_US.png"/>
            <p:cNvPicPr>
              <a:picLocks noChangeAspect="1"/>
            </p:cNvPicPr>
            <p:nvPr/>
          </p:nvPicPr>
          <p:blipFill>
            <a:blip r:embed="rId4" cstate="print">
              <a:lum contrast="-10000"/>
              <a:alphaModFix amt="50000"/>
            </a:blip>
            <a:stretch>
              <a:fillRect/>
            </a:stretch>
          </p:blipFill>
          <p:spPr>
            <a:xfrm>
              <a:off x="416575" y="1532539"/>
              <a:ext cx="3686848" cy="3686848"/>
            </a:xfrm>
            <a:prstGeom prst="rect">
              <a:avLst/>
            </a:prstGeom>
          </p:spPr>
        </p:pic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93868" y="491043"/>
            <a:ext cx="8530816" cy="6101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b="1" dirty="0" smtClean="0"/>
          </a:p>
          <a:p>
            <a:pPr marL="0" indent="0" algn="ctr">
              <a:buNone/>
            </a:pPr>
            <a:endParaRPr lang="en-US" sz="2000" b="1" dirty="0" smtClean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 smtClean="0"/>
          </a:p>
          <a:p>
            <a:pPr marL="0" indent="0" algn="ctr">
              <a:buNone/>
            </a:pPr>
            <a:endParaRPr lang="en-US" sz="4500" b="1" dirty="0"/>
          </a:p>
          <a:p>
            <a:pPr marL="0" indent="0" algn="ctr">
              <a:buNone/>
            </a:pPr>
            <a:endParaRPr lang="en-US" sz="4500" b="1" dirty="0" smtClean="0"/>
          </a:p>
          <a:p>
            <a:pPr marL="0" indent="0" algn="ctr">
              <a:buNone/>
            </a:pPr>
            <a:endParaRPr lang="en-US" sz="4500" b="1" dirty="0" smtClean="0"/>
          </a:p>
          <a:p>
            <a:pPr marL="0" indent="0" algn="ctr">
              <a:buNone/>
            </a:pPr>
            <a:endParaRPr lang="en-US" sz="4500" b="1" dirty="0"/>
          </a:p>
          <a:p>
            <a:pPr marL="0" indent="0" algn="ctr">
              <a:buNone/>
            </a:pPr>
            <a:endParaRPr lang="en-US" sz="4500" b="1" dirty="0" smtClean="0"/>
          </a:p>
          <a:p>
            <a:pPr marL="0" indent="0" algn="ctr">
              <a:buNone/>
            </a:pPr>
            <a:endParaRPr lang="en-US" sz="4500" b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5393" y="203008"/>
            <a:ext cx="8229600" cy="5986558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Global Unification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9594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Global_NewBDC_Option1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rved Up Arrow 6"/>
          <p:cNvSpPr/>
          <p:nvPr/>
        </p:nvSpPr>
        <p:spPr>
          <a:xfrm rot="13946591">
            <a:off x="7716619" y="4160380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Curved Up Arrow 7"/>
          <p:cNvSpPr/>
          <p:nvPr/>
        </p:nvSpPr>
        <p:spPr>
          <a:xfrm rot="13946591">
            <a:off x="7045102" y="3578400"/>
            <a:ext cx="569670" cy="194734"/>
          </a:xfrm>
          <a:prstGeom prst="curvedUpArrow">
            <a:avLst/>
          </a:prstGeom>
          <a:gradFill flip="none" rotWithShape="1">
            <a:gsLst>
              <a:gs pos="0">
                <a:srgbClr val="FB0006"/>
              </a:gs>
              <a:gs pos="100000">
                <a:srgbClr val="1499C1"/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rgbClr val="FB0006"/>
                </a:gs>
                <a:gs pos="100000">
                  <a:srgbClr val="1499C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Curved Up Arrow 8"/>
          <p:cNvSpPr/>
          <p:nvPr/>
        </p:nvSpPr>
        <p:spPr>
          <a:xfrm rot="13946591">
            <a:off x="6644603" y="2907232"/>
            <a:ext cx="3175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Curved Up Arrow 9"/>
          <p:cNvSpPr/>
          <p:nvPr/>
        </p:nvSpPr>
        <p:spPr>
          <a:xfrm rot="13946591">
            <a:off x="6085802" y="2365363"/>
            <a:ext cx="3175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Curved Up Arrow 10"/>
          <p:cNvSpPr/>
          <p:nvPr/>
        </p:nvSpPr>
        <p:spPr>
          <a:xfrm rot="13946591">
            <a:off x="5452373" y="1733227"/>
            <a:ext cx="56967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Curved Up Arrow 11"/>
          <p:cNvSpPr/>
          <p:nvPr/>
        </p:nvSpPr>
        <p:spPr>
          <a:xfrm rot="13946591">
            <a:off x="5012107" y="1102185"/>
            <a:ext cx="56967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Curved Up Arrow 12"/>
          <p:cNvSpPr/>
          <p:nvPr/>
        </p:nvSpPr>
        <p:spPr>
          <a:xfrm rot="13946591">
            <a:off x="4417358" y="517984"/>
            <a:ext cx="56967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898526" y="297853"/>
            <a:ext cx="1507576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u="sng" dirty="0" smtClean="0">
                <a:solidFill>
                  <a:schemeClr val="tx1"/>
                </a:solidFill>
                <a:latin typeface="Arial"/>
                <a:cs typeface="Arial"/>
              </a:rPr>
              <a:t>STRONG</a:t>
            </a:r>
            <a:endParaRPr lang="en-US" sz="1400" b="1" u="sng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500" y="4927600"/>
            <a:ext cx="881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2900" algn="l"/>
              </a:tabLst>
            </a:pP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GET THE “ONE DONE” AND PREPARE TO EARN ON UGCs</a:t>
            </a:r>
          </a:p>
          <a:p>
            <a:pPr>
              <a:tabLst>
                <a:tab pos="342900" algn="l"/>
              </a:tabLst>
            </a:pPr>
            <a:endParaRPr lang="en-US" sz="800" b="1" dirty="0" smtClean="0">
              <a:solidFill>
                <a:srgbClr val="042555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tabLst>
                <a:tab pos="342900" algn="l"/>
              </a:tabLst>
            </a:pP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Place 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Your IRC 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in the weak leg and use the 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“New </a:t>
            </a: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Region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” 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growth to maximize weekly “Home Region” commissions</a:t>
            </a:r>
          </a:p>
          <a:p>
            <a:pPr marL="285750" indent="-285750">
              <a:buFont typeface="Arial"/>
              <a:buChar char="•"/>
              <a:tabLst>
                <a:tab pos="342900" algn="l"/>
              </a:tabLst>
            </a:pP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Strengthen a leg for all “Home Region” UFOs above 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Your IRC</a:t>
            </a:r>
          </a:p>
          <a:p>
            <a:pPr marL="285750" indent="-285750">
              <a:buFont typeface="Arial"/>
              <a:buChar char="•"/>
              <a:tabLst>
                <a:tab pos="342900" algn="l"/>
              </a:tabLst>
            </a:pP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Assist 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“New </a:t>
            </a:r>
            <a:r>
              <a:rPr lang="en-US" sz="1600" b="1" dirty="0">
                <a:solidFill>
                  <a:srgbClr val="FB0006"/>
                </a:solidFill>
                <a:latin typeface="Arial"/>
                <a:cs typeface="Arial"/>
              </a:rPr>
              <a:t>Region” 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UFOs with expansion into Your </a:t>
            </a:r>
            <a:r>
              <a:rPr lang="en-US" sz="1600" b="1" dirty="0">
                <a:solidFill>
                  <a:srgbClr val="042555"/>
                </a:solidFill>
                <a:latin typeface="Arial"/>
                <a:cs typeface="Arial"/>
              </a:rPr>
              <a:t>“Home Region” </a:t>
            </a:r>
            <a:endParaRPr lang="en-US" sz="1600" b="1" dirty="0" smtClean="0">
              <a:solidFill>
                <a:srgbClr val="FB0006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tabLst>
                <a:tab pos="342900" algn="l"/>
              </a:tabLst>
            </a:pP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Placement of 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Your IRC 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opens banks in your UGCs to accrue converted 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“New Region”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 BV in UGC 001(R) and 003(R) in future</a:t>
            </a:r>
            <a:endParaRPr lang="en-US" sz="1600" b="1" dirty="0">
              <a:solidFill>
                <a:srgbClr val="042555"/>
              </a:solidFill>
              <a:latin typeface="Arial"/>
              <a:cs typeface="Arial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5486399" y="297853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u="sng" dirty="0" smtClean="0">
                <a:solidFill>
                  <a:schemeClr val="tx1"/>
                </a:solidFill>
                <a:latin typeface="Arial"/>
                <a:cs typeface="Arial"/>
              </a:rPr>
              <a:t>WEAK</a:t>
            </a:r>
            <a:endParaRPr lang="en-US" sz="1400" b="1" u="sng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84889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Global_NewBDC_Option2a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Global_NewBDC_Option2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7377" y="4196338"/>
            <a:ext cx="2211023" cy="89255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srgbClr val="042555"/>
                </a:solidFill>
                <a:latin typeface="Arial"/>
                <a:cs typeface="Arial"/>
              </a:rPr>
              <a:t>WORKING COMBINATIONS</a:t>
            </a:r>
          </a:p>
          <a:p>
            <a:pPr marL="119063" indent="-119063">
              <a:buFont typeface="Arial"/>
              <a:buChar char="•"/>
            </a:pPr>
            <a:r>
              <a:rPr lang="en-US" sz="1000" b="1" dirty="0" smtClean="0">
                <a:solidFill>
                  <a:srgbClr val="042555"/>
                </a:solidFill>
                <a:latin typeface="Arial"/>
                <a:cs typeface="Arial"/>
              </a:rPr>
              <a:t>1 on 1</a:t>
            </a:r>
          </a:p>
          <a:p>
            <a:pPr marL="119063" indent="-119063">
              <a:buFont typeface="Arial"/>
              <a:buChar char="•"/>
            </a:pPr>
            <a:r>
              <a:rPr lang="en-US" sz="1000" b="1" dirty="0" smtClean="0">
                <a:solidFill>
                  <a:srgbClr val="042555"/>
                </a:solidFill>
                <a:latin typeface="Arial"/>
                <a:cs typeface="Arial"/>
              </a:rPr>
              <a:t>HBP</a:t>
            </a:r>
          </a:p>
          <a:p>
            <a:pPr marL="119063" indent="-119063">
              <a:buFont typeface="Arial"/>
              <a:buChar char="•"/>
            </a:pPr>
            <a:r>
              <a:rPr lang="en-US" sz="1000" b="1" dirty="0" smtClean="0">
                <a:solidFill>
                  <a:srgbClr val="042555"/>
                </a:solidFill>
                <a:latin typeface="Arial"/>
                <a:cs typeface="Arial"/>
              </a:rPr>
              <a:t>UBP</a:t>
            </a:r>
          </a:p>
          <a:p>
            <a:pPr marL="119063" indent="-119063">
              <a:buFont typeface="Arial"/>
              <a:buChar char="•"/>
            </a:pPr>
            <a:r>
              <a:rPr lang="en-US" sz="1000" b="1" dirty="0" smtClean="0">
                <a:solidFill>
                  <a:srgbClr val="042555"/>
                </a:solidFill>
                <a:latin typeface="Arial"/>
                <a:cs typeface="Arial"/>
              </a:rPr>
              <a:t>Trainings </a:t>
            </a:r>
            <a:endParaRPr lang="en-US" sz="1000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898526" y="297853"/>
            <a:ext cx="1507576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u="sng" dirty="0" smtClean="0">
                <a:solidFill>
                  <a:schemeClr val="tx1"/>
                </a:solidFill>
                <a:latin typeface="Arial"/>
                <a:cs typeface="Arial"/>
              </a:rPr>
              <a:t>STRONG</a:t>
            </a:r>
            <a:endParaRPr lang="en-US" sz="1400" b="1" u="sng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486399" y="297853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u="sng" dirty="0" smtClean="0">
                <a:solidFill>
                  <a:schemeClr val="tx1"/>
                </a:solidFill>
                <a:latin typeface="Arial"/>
                <a:cs typeface="Arial"/>
              </a:rPr>
              <a:t>WEAK</a:t>
            </a:r>
            <a:endParaRPr lang="en-US" sz="1400" b="1" u="sng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438425" y="2806700"/>
            <a:ext cx="920202" cy="292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u="sng" dirty="0" smtClean="0">
                <a:solidFill>
                  <a:schemeClr val="tx1"/>
                </a:solidFill>
                <a:latin typeface="Arial"/>
                <a:cs typeface="Arial"/>
              </a:rPr>
              <a:t>STRONG</a:t>
            </a:r>
            <a:endParaRPr lang="en-US" sz="1200" b="1" u="sng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2082800" y="2806700"/>
            <a:ext cx="920202" cy="292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u="sng" dirty="0" smtClean="0">
                <a:solidFill>
                  <a:schemeClr val="tx1"/>
                </a:solidFill>
                <a:latin typeface="Arial"/>
                <a:cs typeface="Arial"/>
              </a:rPr>
              <a:t>WEAK</a:t>
            </a:r>
            <a:endParaRPr lang="en-US" sz="1200" b="1" u="sng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533799" y="1600200"/>
            <a:ext cx="920202" cy="292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u="sng" dirty="0" smtClean="0">
                <a:solidFill>
                  <a:schemeClr val="tx1"/>
                </a:solidFill>
                <a:latin typeface="Arial"/>
                <a:cs typeface="Arial"/>
              </a:rPr>
              <a:t>STRONG</a:t>
            </a:r>
            <a:endParaRPr lang="en-US" sz="1200" b="1" u="sng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3178174" y="1600200"/>
            <a:ext cx="920202" cy="292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u="sng" dirty="0" smtClean="0">
                <a:solidFill>
                  <a:schemeClr val="tx1"/>
                </a:solidFill>
                <a:latin typeface="Arial"/>
                <a:cs typeface="Arial"/>
              </a:rPr>
              <a:t>WEAK</a:t>
            </a:r>
            <a:endParaRPr lang="en-US" sz="1200" b="1" u="sng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" name="Picture 1" descr="Global_NewBDC_Option2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U-Turn Arrow 21"/>
          <p:cNvSpPr/>
          <p:nvPr/>
        </p:nvSpPr>
        <p:spPr>
          <a:xfrm>
            <a:off x="4095750" y="63500"/>
            <a:ext cx="266700" cy="285750"/>
          </a:xfrm>
          <a:prstGeom prst="uturn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U-Turn Arrow 22"/>
          <p:cNvSpPr/>
          <p:nvPr/>
        </p:nvSpPr>
        <p:spPr>
          <a:xfrm flipH="1">
            <a:off x="3473450" y="63500"/>
            <a:ext cx="266700" cy="285750"/>
          </a:xfrm>
          <a:prstGeom prst="uturn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U-Turn Arrow 23"/>
          <p:cNvSpPr/>
          <p:nvPr/>
        </p:nvSpPr>
        <p:spPr>
          <a:xfrm flipH="1">
            <a:off x="2877001" y="639559"/>
            <a:ext cx="266700" cy="285750"/>
          </a:xfrm>
          <a:prstGeom prst="uturn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U-Turn Arrow 24"/>
          <p:cNvSpPr/>
          <p:nvPr/>
        </p:nvSpPr>
        <p:spPr>
          <a:xfrm>
            <a:off x="4673600" y="639559"/>
            <a:ext cx="266700" cy="285750"/>
          </a:xfrm>
          <a:prstGeom prst="uturn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" y="4851618"/>
            <a:ext cx="881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2900" algn="l"/>
              </a:tabLst>
            </a:pP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EARN ON UGCs</a:t>
            </a:r>
          </a:p>
          <a:p>
            <a:pPr>
              <a:tabLst>
                <a:tab pos="342900" algn="l"/>
              </a:tabLst>
            </a:pPr>
            <a:endParaRPr lang="en-US" sz="800" b="1" dirty="0" smtClean="0">
              <a:solidFill>
                <a:srgbClr val="042555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tabLst>
                <a:tab pos="342900" algn="l"/>
              </a:tabLst>
            </a:pP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Get UFOs in Both Strong and Weak Legs to prospect for 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“New </a:t>
            </a:r>
            <a:r>
              <a:rPr lang="en-US" sz="1600" b="1" dirty="0">
                <a:solidFill>
                  <a:srgbClr val="FB0006"/>
                </a:solidFill>
                <a:latin typeface="Arial"/>
                <a:cs typeface="Arial"/>
              </a:rPr>
              <a:t>Region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” 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growth and place 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Their IRCs 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on their Weak Leg to “GET THE ONE DONE” </a:t>
            </a:r>
          </a:p>
          <a:p>
            <a:pPr marL="285750" indent="-285750">
              <a:buFont typeface="Arial"/>
              <a:buChar char="•"/>
              <a:tabLst>
                <a:tab pos="342900" algn="l"/>
              </a:tabLst>
            </a:pP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Work Combinations to increase an 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“New Region”  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growth under your UGCs (001,002,003)</a:t>
            </a:r>
          </a:p>
          <a:p>
            <a:pPr marL="285750" indent="-285750">
              <a:buFont typeface="Arial"/>
              <a:buChar char="•"/>
              <a:tabLst>
                <a:tab pos="342900" algn="l"/>
              </a:tabLst>
            </a:pP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When your BDC-001 is at 5,000/</a:t>
            </a:r>
            <a:r>
              <a:rPr lang="en-US" sz="1600" b="1" dirty="0" err="1" smtClean="0">
                <a:solidFill>
                  <a:srgbClr val="042555"/>
                </a:solidFill>
                <a:latin typeface="Arial"/>
                <a:cs typeface="Arial"/>
              </a:rPr>
              <a:t>wk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 and 5,000/</a:t>
            </a:r>
            <a:r>
              <a:rPr lang="en-US" sz="1600" b="1" dirty="0" err="1" smtClean="0">
                <a:solidFill>
                  <a:srgbClr val="042555"/>
                </a:solidFill>
                <a:latin typeface="Arial"/>
                <a:cs typeface="Arial"/>
              </a:rPr>
              <a:t>wk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 GBV, all the converted 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“New Region” 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GBV will accrue in the UGCs 001(L &amp; R), 002(L) and 003(R)</a:t>
            </a:r>
            <a:endParaRPr lang="en-US" sz="1600" b="1" dirty="0">
              <a:solidFill>
                <a:srgbClr val="042555"/>
              </a:solidFill>
              <a:latin typeface="Arial"/>
              <a:cs typeface="Arial"/>
            </a:endParaRPr>
          </a:p>
        </p:txBody>
      </p:sp>
      <p:sp>
        <p:nvSpPr>
          <p:cNvPr id="26" name="Left Arrow 25"/>
          <p:cNvSpPr/>
          <p:nvPr/>
        </p:nvSpPr>
        <p:spPr>
          <a:xfrm rot="11745590">
            <a:off x="3254582" y="4383691"/>
            <a:ext cx="719667" cy="270933"/>
          </a:xfrm>
          <a:prstGeom prst="leftArrow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 rot="16200000">
            <a:off x="4676432" y="3801672"/>
            <a:ext cx="392267" cy="270933"/>
          </a:xfrm>
          <a:prstGeom prst="leftArrow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 rot="20509393">
            <a:off x="6301806" y="4144003"/>
            <a:ext cx="512226" cy="270933"/>
          </a:xfrm>
          <a:prstGeom prst="leftArrow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/>
          <p:cNvSpPr/>
          <p:nvPr/>
        </p:nvSpPr>
        <p:spPr>
          <a:xfrm>
            <a:off x="6327206" y="4568080"/>
            <a:ext cx="860994" cy="270933"/>
          </a:xfrm>
          <a:prstGeom prst="leftArrow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296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obal_NewBDC_OptionSeniorPartne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1877" y="4196338"/>
            <a:ext cx="2211023" cy="89255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srgbClr val="042555"/>
                </a:solidFill>
                <a:latin typeface="Arial"/>
                <a:cs typeface="Arial"/>
              </a:rPr>
              <a:t>WORKING COMBINATIONS</a:t>
            </a:r>
          </a:p>
          <a:p>
            <a:pPr marL="119063" indent="-119063">
              <a:buFont typeface="Arial"/>
              <a:buChar char="•"/>
            </a:pPr>
            <a:r>
              <a:rPr lang="en-US" sz="1000" b="1" dirty="0" smtClean="0">
                <a:solidFill>
                  <a:srgbClr val="042555"/>
                </a:solidFill>
                <a:latin typeface="Arial"/>
                <a:cs typeface="Arial"/>
              </a:rPr>
              <a:t>1 on 1</a:t>
            </a:r>
          </a:p>
          <a:p>
            <a:pPr marL="119063" indent="-119063">
              <a:buFont typeface="Arial"/>
              <a:buChar char="•"/>
            </a:pPr>
            <a:r>
              <a:rPr lang="en-US" sz="1000" b="1" dirty="0" smtClean="0">
                <a:solidFill>
                  <a:srgbClr val="042555"/>
                </a:solidFill>
                <a:latin typeface="Arial"/>
                <a:cs typeface="Arial"/>
              </a:rPr>
              <a:t>HBP</a:t>
            </a:r>
          </a:p>
          <a:p>
            <a:pPr marL="119063" indent="-119063">
              <a:buFont typeface="Arial"/>
              <a:buChar char="•"/>
            </a:pPr>
            <a:r>
              <a:rPr lang="en-US" sz="1000" b="1" dirty="0" smtClean="0">
                <a:solidFill>
                  <a:srgbClr val="042555"/>
                </a:solidFill>
                <a:latin typeface="Arial"/>
                <a:cs typeface="Arial"/>
              </a:rPr>
              <a:t>UBP</a:t>
            </a:r>
          </a:p>
          <a:p>
            <a:pPr marL="119063" indent="-119063">
              <a:buFont typeface="Arial"/>
              <a:buChar char="•"/>
            </a:pPr>
            <a:r>
              <a:rPr lang="en-US" sz="1000" b="1" dirty="0" smtClean="0">
                <a:solidFill>
                  <a:srgbClr val="042555"/>
                </a:solidFill>
                <a:latin typeface="Arial"/>
                <a:cs typeface="Arial"/>
              </a:rPr>
              <a:t>Trainings 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190500" y="4914900"/>
            <a:ext cx="881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2900" algn="l"/>
              </a:tabLst>
            </a:pP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SENIOR PARTNER Strengthening Leg(1)</a:t>
            </a:r>
          </a:p>
          <a:p>
            <a:pPr>
              <a:tabLst>
                <a:tab pos="342900" algn="l"/>
              </a:tabLst>
            </a:pPr>
            <a:endParaRPr lang="en-US" sz="800" b="1" dirty="0" smtClean="0">
              <a:solidFill>
                <a:srgbClr val="042555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tabLst>
                <a:tab pos="342900" algn="l"/>
              </a:tabLst>
            </a:pP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All converted 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“New </a:t>
            </a:r>
            <a:r>
              <a:rPr lang="en-US" sz="1600" b="1" dirty="0">
                <a:solidFill>
                  <a:srgbClr val="FB0006"/>
                </a:solidFill>
                <a:latin typeface="Arial"/>
                <a:cs typeface="Arial"/>
              </a:rPr>
              <a:t>Region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” </a:t>
            </a:r>
            <a:r>
              <a:rPr lang="en-US" sz="1600" b="1" dirty="0">
                <a:solidFill>
                  <a:srgbClr val="042555"/>
                </a:solidFill>
                <a:latin typeface="Arial"/>
                <a:cs typeface="Arial"/>
              </a:rPr>
              <a:t>GBV 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flows up to a Senior Partner that has over 5,000 “Home Region” GBV weekly and overflows into UGC bank(s), if they have placed </a:t>
            </a:r>
            <a:b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</a:br>
            <a:r>
              <a:rPr lang="en-US" sz="1600" b="1" dirty="0">
                <a:solidFill>
                  <a:srgbClr val="FB0006"/>
                </a:solidFill>
                <a:latin typeface="Arial"/>
                <a:cs typeface="Arial"/>
              </a:rPr>
              <a:t>T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heir IRC</a:t>
            </a:r>
            <a:endParaRPr lang="en-US" sz="1600" b="1" dirty="0">
              <a:solidFill>
                <a:srgbClr val="042555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tabLst>
                <a:tab pos="342900" algn="l"/>
              </a:tabLst>
            </a:pP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Senior Partner places </a:t>
            </a:r>
            <a:r>
              <a:rPr lang="en-US" sz="1600" b="1" dirty="0">
                <a:solidFill>
                  <a:srgbClr val="FB0006"/>
                </a:solidFill>
                <a:latin typeface="Arial"/>
                <a:cs typeface="Arial"/>
              </a:rPr>
              <a:t>Their 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IRC 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under 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Your IRC 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to increase </a:t>
            </a:r>
            <a:r>
              <a:rPr lang="en-US" sz="1600" b="1" dirty="0">
                <a:solidFill>
                  <a:srgbClr val="FB0006"/>
                </a:solidFill>
                <a:latin typeface="Arial"/>
                <a:cs typeface="Arial"/>
              </a:rPr>
              <a:t>“New Region” 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GBV generation</a:t>
            </a:r>
          </a:p>
          <a:p>
            <a:pPr marL="285750" indent="-285750">
              <a:buFont typeface="Arial"/>
              <a:buChar char="•"/>
              <a:tabLst>
                <a:tab pos="342900" algn="l"/>
              </a:tabLst>
            </a:pP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Results in You getting paid </a:t>
            </a:r>
            <a:r>
              <a:rPr lang="en-US" sz="1600" b="1" dirty="0">
                <a:solidFill>
                  <a:srgbClr val="042555"/>
                </a:solidFill>
                <a:latin typeface="Arial"/>
                <a:cs typeface="Arial"/>
              </a:rPr>
              <a:t>in “Home Region” 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and Senior Partner getting Paid in UGC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898526" y="297853"/>
            <a:ext cx="1507576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u="sng" dirty="0" smtClean="0">
                <a:solidFill>
                  <a:schemeClr val="tx1"/>
                </a:solidFill>
                <a:latin typeface="Arial"/>
                <a:cs typeface="Arial"/>
              </a:rPr>
              <a:t>STRONG</a:t>
            </a:r>
            <a:endParaRPr lang="en-US" sz="1400" b="1" u="sng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486399" y="297853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u="sng" dirty="0" smtClean="0">
                <a:solidFill>
                  <a:schemeClr val="tx1"/>
                </a:solidFill>
                <a:latin typeface="Arial"/>
                <a:cs typeface="Arial"/>
              </a:rPr>
              <a:t>STRONG</a:t>
            </a:r>
            <a:endParaRPr lang="en-US" sz="1400" b="1" u="sng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2" name="U-Turn Arrow 21"/>
          <p:cNvSpPr/>
          <p:nvPr/>
        </p:nvSpPr>
        <p:spPr>
          <a:xfrm>
            <a:off x="4095750" y="63500"/>
            <a:ext cx="266700" cy="285750"/>
          </a:xfrm>
          <a:prstGeom prst="uturn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U-Turn Arrow 22"/>
          <p:cNvSpPr/>
          <p:nvPr/>
        </p:nvSpPr>
        <p:spPr>
          <a:xfrm flipH="1">
            <a:off x="3473450" y="63500"/>
            <a:ext cx="266700" cy="285750"/>
          </a:xfrm>
          <a:prstGeom prst="uturn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U-Turn Arrow 23"/>
          <p:cNvSpPr/>
          <p:nvPr/>
        </p:nvSpPr>
        <p:spPr>
          <a:xfrm flipH="1">
            <a:off x="2965901" y="614159"/>
            <a:ext cx="266700" cy="285750"/>
          </a:xfrm>
          <a:prstGeom prst="uturn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2469602" y="31153"/>
            <a:ext cx="3089274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Senior Partner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5403231" y="2235200"/>
            <a:ext cx="1003848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YOU</a:t>
            </a:r>
            <a:endParaRPr lang="en-US"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565698" y="2565400"/>
            <a:ext cx="920202" cy="292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u="sng" dirty="0" smtClean="0">
                <a:solidFill>
                  <a:schemeClr val="tx1"/>
                </a:solidFill>
                <a:latin typeface="Arial"/>
                <a:cs typeface="Arial"/>
              </a:rPr>
              <a:t>STRONG</a:t>
            </a:r>
            <a:endParaRPr lang="en-US" sz="1200" b="1" u="sng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324600" y="2565400"/>
            <a:ext cx="920202" cy="292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u="sng" dirty="0" smtClean="0">
                <a:solidFill>
                  <a:schemeClr val="tx1"/>
                </a:solidFill>
                <a:latin typeface="Arial"/>
                <a:cs typeface="Arial"/>
              </a:rPr>
              <a:t>STRONG</a:t>
            </a:r>
            <a:endParaRPr lang="en-US" sz="1200" b="1" u="sng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4648200" y="2565400"/>
            <a:ext cx="920202" cy="292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u="sng" dirty="0" smtClean="0">
                <a:solidFill>
                  <a:schemeClr val="tx1"/>
                </a:solidFill>
                <a:latin typeface="Arial"/>
                <a:cs typeface="Arial"/>
              </a:rPr>
              <a:t>WEAK</a:t>
            </a:r>
            <a:endParaRPr lang="en-US" sz="1200" b="1" u="sng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Left Arrow 3"/>
          <p:cNvSpPr/>
          <p:nvPr/>
        </p:nvSpPr>
        <p:spPr>
          <a:xfrm rot="11947524">
            <a:off x="3735915" y="4407936"/>
            <a:ext cx="719667" cy="270933"/>
          </a:xfrm>
          <a:prstGeom prst="leftArrow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13972421">
            <a:off x="5260181" y="3691073"/>
            <a:ext cx="719667" cy="270933"/>
          </a:xfrm>
          <a:prstGeom prst="leftArrow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59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  <p:bldP spid="24" grpId="0" animBg="1"/>
      <p:bldP spid="26" grpId="0"/>
      <p:bldP spid="27" grpId="0"/>
      <p:bldP spid="4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Picture 18" descr="Global_NewBDC_Option3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 descr="Global_NewBDC_Option3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 descr="Global_NewBDC_Option3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" name="Picture 24" descr="Global_NewBDC_Option3f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1877" y="4196338"/>
            <a:ext cx="2211023" cy="89255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srgbClr val="042555"/>
                </a:solidFill>
                <a:latin typeface="Arial"/>
                <a:cs typeface="Arial"/>
              </a:rPr>
              <a:t>WORKING COMBINATIONS</a:t>
            </a:r>
          </a:p>
          <a:p>
            <a:pPr marL="119063" indent="-119063">
              <a:buFont typeface="Arial"/>
              <a:buChar char="•"/>
            </a:pPr>
            <a:r>
              <a:rPr lang="en-US" sz="1000" b="1" dirty="0" smtClean="0">
                <a:solidFill>
                  <a:srgbClr val="042555"/>
                </a:solidFill>
                <a:latin typeface="Arial"/>
                <a:cs typeface="Arial"/>
              </a:rPr>
              <a:t>1 on 1</a:t>
            </a:r>
          </a:p>
          <a:p>
            <a:pPr marL="119063" indent="-119063">
              <a:buFont typeface="Arial"/>
              <a:buChar char="•"/>
            </a:pPr>
            <a:r>
              <a:rPr lang="en-US" sz="1000" b="1" dirty="0" smtClean="0">
                <a:solidFill>
                  <a:srgbClr val="042555"/>
                </a:solidFill>
                <a:latin typeface="Arial"/>
                <a:cs typeface="Arial"/>
              </a:rPr>
              <a:t>HBP</a:t>
            </a:r>
          </a:p>
          <a:p>
            <a:pPr marL="119063" indent="-119063">
              <a:buFont typeface="Arial"/>
              <a:buChar char="•"/>
            </a:pPr>
            <a:r>
              <a:rPr lang="en-US" sz="1000" b="1" dirty="0" smtClean="0">
                <a:solidFill>
                  <a:srgbClr val="042555"/>
                </a:solidFill>
                <a:latin typeface="Arial"/>
                <a:cs typeface="Arial"/>
              </a:rPr>
              <a:t>UBP</a:t>
            </a:r>
          </a:p>
          <a:p>
            <a:pPr marL="119063" indent="-119063">
              <a:buFont typeface="Arial"/>
              <a:buChar char="•"/>
            </a:pPr>
            <a:r>
              <a:rPr lang="en-US" sz="1000" b="1" dirty="0" smtClean="0">
                <a:solidFill>
                  <a:srgbClr val="042555"/>
                </a:solidFill>
                <a:latin typeface="Arial"/>
                <a:cs typeface="Arial"/>
              </a:rPr>
              <a:t>Trainings 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190500" y="4914900"/>
            <a:ext cx="881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2900" algn="l"/>
              </a:tabLst>
            </a:pP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LEVERAGE YOUR SENIOR PARTNER(2)</a:t>
            </a:r>
          </a:p>
          <a:p>
            <a:pPr>
              <a:tabLst>
                <a:tab pos="342900" algn="l"/>
              </a:tabLst>
            </a:pPr>
            <a:endParaRPr lang="en-US" sz="800" b="1" dirty="0" smtClean="0">
              <a:solidFill>
                <a:srgbClr val="042555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tabLst>
                <a:tab pos="342900" algn="l"/>
              </a:tabLst>
            </a:pP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All converted 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“New </a:t>
            </a:r>
            <a:r>
              <a:rPr lang="en-US" sz="1600" b="1" dirty="0">
                <a:solidFill>
                  <a:srgbClr val="FB0006"/>
                </a:solidFill>
                <a:latin typeface="Arial"/>
                <a:cs typeface="Arial"/>
              </a:rPr>
              <a:t>Region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” 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BV flows up to a Senior Partner that has over 5,000 “Home Region” BV weekly and overflows into UGC bank(s), if they have placed </a:t>
            </a:r>
            <a:b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</a:br>
            <a:r>
              <a:rPr lang="en-US" sz="1600" b="1" dirty="0">
                <a:solidFill>
                  <a:srgbClr val="FB0006"/>
                </a:solidFill>
                <a:latin typeface="Arial"/>
                <a:cs typeface="Arial"/>
              </a:rPr>
              <a:t>T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heir IRC</a:t>
            </a:r>
            <a:endParaRPr lang="en-US" sz="1600" b="1" dirty="0" smtClean="0">
              <a:solidFill>
                <a:srgbClr val="042555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tabLst>
                <a:tab pos="342900" algn="l"/>
              </a:tabLst>
            </a:pP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The greater the 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“New Region” 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volume from your organization, the greater the economic reason for Senior Partner to build in 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“New Region” 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with you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  </a:t>
            </a:r>
          </a:p>
          <a:p>
            <a:pPr marL="285750" indent="-285750">
              <a:buFont typeface="Arial"/>
              <a:buChar char="•"/>
              <a:tabLst>
                <a:tab pos="342900" algn="l"/>
              </a:tabLst>
            </a:pP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Integrate Senior Partner into working combinations</a:t>
            </a:r>
            <a:endParaRPr lang="en-US" sz="1600" b="1" dirty="0">
              <a:solidFill>
                <a:srgbClr val="042555"/>
              </a:solidFill>
              <a:latin typeface="Arial"/>
              <a:cs typeface="Arial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898526" y="297853"/>
            <a:ext cx="1507576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u="sng" dirty="0" smtClean="0">
                <a:solidFill>
                  <a:schemeClr val="tx1"/>
                </a:solidFill>
                <a:latin typeface="Arial"/>
                <a:cs typeface="Arial"/>
              </a:rPr>
              <a:t>STRONG</a:t>
            </a:r>
            <a:endParaRPr lang="en-US" sz="1400" b="1" u="sng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486399" y="297853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u="sng" dirty="0" smtClean="0">
                <a:solidFill>
                  <a:schemeClr val="tx1"/>
                </a:solidFill>
                <a:latin typeface="Arial"/>
                <a:cs typeface="Arial"/>
              </a:rPr>
              <a:t>STRONG</a:t>
            </a:r>
            <a:endParaRPr lang="en-US" sz="1400" b="1" u="sng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2" name="U-Turn Arrow 21"/>
          <p:cNvSpPr/>
          <p:nvPr/>
        </p:nvSpPr>
        <p:spPr>
          <a:xfrm>
            <a:off x="4095750" y="63500"/>
            <a:ext cx="266700" cy="285750"/>
          </a:xfrm>
          <a:prstGeom prst="uturn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U-Turn Arrow 22"/>
          <p:cNvSpPr/>
          <p:nvPr/>
        </p:nvSpPr>
        <p:spPr>
          <a:xfrm flipH="1">
            <a:off x="3473450" y="63500"/>
            <a:ext cx="266700" cy="285750"/>
          </a:xfrm>
          <a:prstGeom prst="uturn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U-Turn Arrow 23"/>
          <p:cNvSpPr/>
          <p:nvPr/>
        </p:nvSpPr>
        <p:spPr>
          <a:xfrm flipH="1">
            <a:off x="2965901" y="614159"/>
            <a:ext cx="266700" cy="285750"/>
          </a:xfrm>
          <a:prstGeom prst="uturn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2469602" y="31153"/>
            <a:ext cx="3089274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Senior Partner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4409217" y="1143000"/>
            <a:ext cx="1003848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YOU</a:t>
            </a:r>
            <a:endParaRPr lang="en-US"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565698" y="2565400"/>
            <a:ext cx="920202" cy="292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u="sng" dirty="0" smtClean="0">
                <a:solidFill>
                  <a:schemeClr val="tx1"/>
                </a:solidFill>
                <a:latin typeface="Arial"/>
                <a:cs typeface="Arial"/>
              </a:rPr>
              <a:t>STRONG</a:t>
            </a:r>
            <a:endParaRPr lang="en-US" sz="1200" b="1" u="sng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9" name="Left Arrow 28"/>
          <p:cNvSpPr/>
          <p:nvPr/>
        </p:nvSpPr>
        <p:spPr>
          <a:xfrm rot="13308623">
            <a:off x="3735916" y="4616120"/>
            <a:ext cx="719667" cy="270933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Arrow 29"/>
          <p:cNvSpPr/>
          <p:nvPr/>
        </p:nvSpPr>
        <p:spPr>
          <a:xfrm rot="12835246">
            <a:off x="5294471" y="3833028"/>
            <a:ext cx="383854" cy="270933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 rot="19276703">
            <a:off x="6072576" y="3855838"/>
            <a:ext cx="472459" cy="270933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489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  <p:bldP spid="24" grpId="0" animBg="1"/>
      <p:bldP spid="26" grpId="0"/>
      <p:bldP spid="27" grpId="0"/>
      <p:bldP spid="29" grpId="0" animBg="1"/>
      <p:bldP spid="30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Global_NewBDC_Option4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Global_NewBDC_Option4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Global_NewBDC_Option4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Curved Up Arrow 11"/>
          <p:cNvSpPr/>
          <p:nvPr/>
        </p:nvSpPr>
        <p:spPr>
          <a:xfrm rot="13946591">
            <a:off x="7773770" y="4345578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Curved Up Arrow 12"/>
          <p:cNvSpPr/>
          <p:nvPr/>
        </p:nvSpPr>
        <p:spPr>
          <a:xfrm rot="7653409" flipH="1">
            <a:off x="5806403" y="4345578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Curved Up Arrow 13"/>
          <p:cNvSpPr/>
          <p:nvPr/>
        </p:nvSpPr>
        <p:spPr>
          <a:xfrm rot="13946591">
            <a:off x="7405469" y="3821631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Curved Up Arrow 14"/>
          <p:cNvSpPr/>
          <p:nvPr/>
        </p:nvSpPr>
        <p:spPr>
          <a:xfrm rot="7653409" flipH="1">
            <a:off x="6212803" y="3821632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Curved Up Arrow 15"/>
          <p:cNvSpPr/>
          <p:nvPr/>
        </p:nvSpPr>
        <p:spPr>
          <a:xfrm rot="13946591">
            <a:off x="6368385" y="2759331"/>
            <a:ext cx="4116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Curved Up Arrow 16"/>
          <p:cNvSpPr/>
          <p:nvPr/>
        </p:nvSpPr>
        <p:spPr>
          <a:xfrm rot="13946591">
            <a:off x="6794293" y="3293247"/>
            <a:ext cx="569670" cy="194734"/>
          </a:xfrm>
          <a:prstGeom prst="curvedUpArrow">
            <a:avLst/>
          </a:prstGeom>
          <a:gradFill flip="none" rotWithShape="1">
            <a:gsLst>
              <a:gs pos="0">
                <a:srgbClr val="FB0006"/>
              </a:gs>
              <a:gs pos="100000">
                <a:srgbClr val="1499C1"/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rgbClr val="FB0006"/>
                </a:gs>
                <a:gs pos="100000">
                  <a:srgbClr val="1499C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Curved Up Arrow 17"/>
          <p:cNvSpPr/>
          <p:nvPr/>
        </p:nvSpPr>
        <p:spPr>
          <a:xfrm rot="13946591">
            <a:off x="5834985" y="2182531"/>
            <a:ext cx="4116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Curved Up Arrow 18"/>
          <p:cNvSpPr/>
          <p:nvPr/>
        </p:nvSpPr>
        <p:spPr>
          <a:xfrm rot="13946591">
            <a:off x="5346035" y="1649130"/>
            <a:ext cx="4116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Curved Up Arrow 19"/>
          <p:cNvSpPr/>
          <p:nvPr/>
        </p:nvSpPr>
        <p:spPr>
          <a:xfrm rot="13946591">
            <a:off x="4921719" y="1090331"/>
            <a:ext cx="4116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Curved Up Arrow 20"/>
          <p:cNvSpPr/>
          <p:nvPr/>
        </p:nvSpPr>
        <p:spPr>
          <a:xfrm rot="13946591">
            <a:off x="4429134" y="544230"/>
            <a:ext cx="4116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" y="5041900"/>
            <a:ext cx="9093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2900" algn="l"/>
              </a:tabLst>
            </a:pP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EARN COMMISSIONS ON YOUR IRC</a:t>
            </a:r>
          </a:p>
          <a:p>
            <a:pPr>
              <a:tabLst>
                <a:tab pos="342900" algn="l"/>
              </a:tabLst>
            </a:pPr>
            <a:endParaRPr lang="en-US" sz="800" b="1" dirty="0" smtClean="0">
              <a:solidFill>
                <a:srgbClr val="042555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tabLst>
                <a:tab pos="342900" algn="l"/>
              </a:tabLst>
            </a:pP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Activate 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Your IRC 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with 2 Personally Sponsored and Qualified UFOs from 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“New </a:t>
            </a:r>
            <a:r>
              <a:rPr lang="en-US" sz="1600" b="1" dirty="0">
                <a:solidFill>
                  <a:srgbClr val="FB0006"/>
                </a:solidFill>
                <a:latin typeface="Arial"/>
                <a:cs typeface="Arial"/>
              </a:rPr>
              <a:t>Region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”</a:t>
            </a:r>
          </a:p>
          <a:p>
            <a:pPr marL="285750" indent="-285750">
              <a:buFont typeface="Arial"/>
              <a:buChar char="•"/>
              <a:tabLst>
                <a:tab pos="342900" algn="l"/>
              </a:tabLst>
            </a:pP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Build two 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“New Region” 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organizations and earn commissions in 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“New Region”  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MPCP</a:t>
            </a:r>
          </a:p>
          <a:p>
            <a:pPr marL="285750" indent="-285750">
              <a:buFont typeface="Arial"/>
              <a:buChar char="•"/>
              <a:tabLst>
                <a:tab pos="342900" algn="l"/>
              </a:tabLst>
            </a:pP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Continue to maximize weekly “Home Region” commissions in 001 </a:t>
            </a:r>
            <a:r>
              <a:rPr lang="en-US" sz="1600" b="1" u="sng" dirty="0" smtClean="0">
                <a:solidFill>
                  <a:srgbClr val="042555"/>
                </a:solidFill>
                <a:latin typeface="Arial"/>
                <a:cs typeface="Arial"/>
              </a:rPr>
              <a:t>OR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 accrue 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“New Region”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  BV in excess of 5,000 “Home Region” BV in UGC Bank</a:t>
            </a:r>
          </a:p>
          <a:p>
            <a:pPr marL="285750" indent="-285750">
              <a:buFont typeface="Arial"/>
              <a:buChar char="•"/>
              <a:tabLst>
                <a:tab pos="342900" algn="l"/>
              </a:tabLst>
            </a:pP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Continue to strengthen a leg for all “Home Region” UFOs above Your 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IRC</a:t>
            </a:r>
            <a:endParaRPr lang="en-US" sz="1600" b="1" dirty="0">
              <a:solidFill>
                <a:srgbClr val="FB0006"/>
              </a:solidFill>
              <a:latin typeface="Arial"/>
              <a:cs typeface="Arial"/>
            </a:endParaRPr>
          </a:p>
        </p:txBody>
      </p:sp>
      <p:sp>
        <p:nvSpPr>
          <p:cNvPr id="10" name="U-Turn Arrow 9"/>
          <p:cNvSpPr/>
          <p:nvPr/>
        </p:nvSpPr>
        <p:spPr>
          <a:xfrm flipH="1">
            <a:off x="3473450" y="63500"/>
            <a:ext cx="266700" cy="285750"/>
          </a:xfrm>
          <a:prstGeom prst="uturn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U-Turn Arrow 8"/>
          <p:cNvSpPr/>
          <p:nvPr/>
        </p:nvSpPr>
        <p:spPr>
          <a:xfrm>
            <a:off x="4095750" y="63500"/>
            <a:ext cx="266700" cy="285750"/>
          </a:xfrm>
          <a:prstGeom prst="uturn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780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0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Curved Up Arrow 16"/>
          <p:cNvSpPr/>
          <p:nvPr/>
        </p:nvSpPr>
        <p:spPr>
          <a:xfrm rot="13946591">
            <a:off x="4926933" y="3249331"/>
            <a:ext cx="4116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Curved Up Arrow 17"/>
          <p:cNvSpPr/>
          <p:nvPr/>
        </p:nvSpPr>
        <p:spPr>
          <a:xfrm rot="13946591">
            <a:off x="4603084" y="2769033"/>
            <a:ext cx="4116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Curved Up Arrow 18"/>
          <p:cNvSpPr/>
          <p:nvPr/>
        </p:nvSpPr>
        <p:spPr>
          <a:xfrm rot="13946591">
            <a:off x="4107783" y="2182530"/>
            <a:ext cx="4116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Curved Up Arrow 19"/>
          <p:cNvSpPr/>
          <p:nvPr/>
        </p:nvSpPr>
        <p:spPr>
          <a:xfrm rot="13946591">
            <a:off x="3534350" y="1630079"/>
            <a:ext cx="4116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Curved Up Arrow 20"/>
          <p:cNvSpPr/>
          <p:nvPr/>
        </p:nvSpPr>
        <p:spPr>
          <a:xfrm rot="7653409" flipH="1">
            <a:off x="2486034" y="1077628"/>
            <a:ext cx="4116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Curved Up Arrow 21"/>
          <p:cNvSpPr/>
          <p:nvPr/>
        </p:nvSpPr>
        <p:spPr>
          <a:xfrm rot="7653409" flipH="1">
            <a:off x="2991347" y="531530"/>
            <a:ext cx="4116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1411777" y="1219795"/>
            <a:ext cx="3089274" cy="285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Business Builder</a:t>
            </a:r>
            <a:endParaRPr lang="en-US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500" y="4922897"/>
            <a:ext cx="909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2900" algn="l"/>
              </a:tabLst>
            </a:pP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USE 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“NEW REGION” 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TO EARN ON ABANDONED REENTRY</a:t>
            </a:r>
          </a:p>
          <a:p>
            <a:pPr>
              <a:tabLst>
                <a:tab pos="342900" algn="l"/>
              </a:tabLst>
            </a:pPr>
            <a:r>
              <a:rPr lang="en-US" sz="800" b="1" dirty="0" smtClean="0">
                <a:solidFill>
                  <a:srgbClr val="042555"/>
                </a:solidFill>
                <a:latin typeface="Arial"/>
                <a:cs typeface="Arial"/>
              </a:rPr>
              <a:t> </a:t>
            </a:r>
          </a:p>
          <a:p>
            <a:pPr marL="285750" indent="-285750">
              <a:buFont typeface="Arial"/>
              <a:buChar char="•"/>
              <a:tabLst>
                <a:tab pos="342900" algn="l"/>
              </a:tabLst>
            </a:pP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Place 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Your IRC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 on weak leg of RE ENTRY and build in 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“New </a:t>
            </a:r>
            <a:r>
              <a:rPr lang="en-US" sz="1600" b="1" dirty="0">
                <a:solidFill>
                  <a:srgbClr val="FB0006"/>
                </a:solidFill>
                <a:latin typeface="Arial"/>
                <a:cs typeface="Arial"/>
              </a:rPr>
              <a:t>Region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” 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to earn in 004 in </a:t>
            </a:r>
            <a:r>
              <a:rPr lang="en-US" sz="1600" b="1" dirty="0">
                <a:solidFill>
                  <a:srgbClr val="042555"/>
                </a:solidFill>
                <a:latin typeface="Arial"/>
                <a:cs typeface="Arial"/>
              </a:rPr>
              <a:t>“Home Region” MPCP</a:t>
            </a:r>
            <a:endParaRPr lang="en-US" sz="1600" b="1" dirty="0" smtClean="0">
              <a:solidFill>
                <a:srgbClr val="042555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tabLst>
                <a:tab pos="342900" algn="l"/>
              </a:tabLst>
            </a:pP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Business Builder earns and You </a:t>
            </a:r>
            <a:r>
              <a:rPr lang="en-US" sz="1600" b="1" dirty="0">
                <a:solidFill>
                  <a:srgbClr val="042555"/>
                </a:solidFill>
                <a:latin typeface="Arial"/>
                <a:cs typeface="Arial"/>
              </a:rPr>
              <a:t>accrue overflow </a:t>
            </a:r>
            <a:r>
              <a:rPr lang="en-US" sz="1600" b="1" dirty="0">
                <a:solidFill>
                  <a:srgbClr val="FB0006"/>
                </a:solidFill>
                <a:latin typeface="Arial"/>
                <a:cs typeface="Arial"/>
              </a:rPr>
              <a:t>“New Region” 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BV toward earning on your UGC</a:t>
            </a:r>
          </a:p>
          <a:p>
            <a:pPr marL="285750" indent="-285750">
              <a:buFont typeface="Arial"/>
              <a:buChar char="•"/>
              <a:tabLst>
                <a:tab pos="342900" algn="l"/>
              </a:tabLst>
            </a:pP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Strengthen all “Home Region” UFOs above 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Your IRC </a:t>
            </a:r>
            <a:r>
              <a:rPr lang="en-US" sz="1600" b="1" dirty="0">
                <a:solidFill>
                  <a:srgbClr val="042555"/>
                </a:solidFill>
                <a:latin typeface="Arial"/>
                <a:cs typeface="Arial"/>
              </a:rPr>
              <a:t>from converted </a:t>
            </a:r>
            <a:r>
              <a:rPr lang="en-US" sz="1600" b="1" dirty="0">
                <a:solidFill>
                  <a:srgbClr val="FB0006"/>
                </a:solidFill>
                <a:latin typeface="Arial"/>
                <a:cs typeface="Arial"/>
              </a:rPr>
              <a:t>“New Region” 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BV while you earn on the IRC</a:t>
            </a:r>
            <a:endParaRPr lang="en-US" sz="1600" b="1" dirty="0">
              <a:solidFill>
                <a:srgbClr val="042555"/>
              </a:solidFill>
              <a:latin typeface="Arial"/>
              <a:cs typeface="Arial"/>
            </a:endParaRPr>
          </a:p>
        </p:txBody>
      </p:sp>
      <p:pic>
        <p:nvPicPr>
          <p:cNvPr id="10" name="Picture 9" descr="Global_NewBDC_Option5f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U-Turn Arrow 8"/>
          <p:cNvSpPr/>
          <p:nvPr/>
        </p:nvSpPr>
        <p:spPr>
          <a:xfrm flipH="1">
            <a:off x="3473450" y="63500"/>
            <a:ext cx="266700" cy="285750"/>
          </a:xfrm>
          <a:prstGeom prst="uturn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546100" y="1320203"/>
            <a:ext cx="1663699" cy="318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u="sng" dirty="0" smtClean="0">
                <a:solidFill>
                  <a:schemeClr val="tx1"/>
                </a:solidFill>
                <a:latin typeface="Arial"/>
                <a:cs typeface="Arial"/>
              </a:rPr>
              <a:t>STRONG</a:t>
            </a:r>
            <a:endParaRPr lang="en-US" sz="1600" b="1" u="sng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3644900" y="1320203"/>
            <a:ext cx="1270000" cy="318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u="sng" dirty="0" smtClean="0">
                <a:solidFill>
                  <a:schemeClr val="tx1"/>
                </a:solidFill>
                <a:latin typeface="Arial"/>
                <a:cs typeface="Arial"/>
              </a:rPr>
              <a:t>WEAK</a:t>
            </a:r>
            <a:endParaRPr lang="en-US" sz="1600" b="1" u="sng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Curved Up Arrow 13"/>
          <p:cNvSpPr/>
          <p:nvPr/>
        </p:nvSpPr>
        <p:spPr>
          <a:xfrm rot="13946591">
            <a:off x="5555584" y="3784333"/>
            <a:ext cx="4116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Curved Up Arrow 26"/>
          <p:cNvSpPr/>
          <p:nvPr/>
        </p:nvSpPr>
        <p:spPr>
          <a:xfrm rot="7653409" flipH="1">
            <a:off x="2643440" y="3784333"/>
            <a:ext cx="4116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Curved Up Arrow 10"/>
          <p:cNvSpPr/>
          <p:nvPr/>
        </p:nvSpPr>
        <p:spPr>
          <a:xfrm rot="7653409" flipH="1">
            <a:off x="2220766" y="4345578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Curved Up Arrow 15"/>
          <p:cNvSpPr/>
          <p:nvPr/>
        </p:nvSpPr>
        <p:spPr>
          <a:xfrm rot="7653409" flipH="1">
            <a:off x="3247885" y="3225882"/>
            <a:ext cx="569670" cy="194734"/>
          </a:xfrm>
          <a:prstGeom prst="curvedUpArrow">
            <a:avLst/>
          </a:prstGeom>
          <a:gradFill flip="none" rotWithShape="1">
            <a:gsLst>
              <a:gs pos="0">
                <a:srgbClr val="FB0006"/>
              </a:gs>
              <a:gs pos="100000">
                <a:srgbClr val="1499C1"/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rgbClr val="FB0006"/>
                </a:gs>
                <a:gs pos="100000">
                  <a:srgbClr val="1499C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35388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9" grpId="0" animBg="1"/>
      <p:bldP spid="14" grpId="0" animBg="1"/>
      <p:bldP spid="27" grpId="0" animBg="1"/>
      <p:bldP spid="11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al_NewBDC_Option6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Global_NewBDC_Option6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U-Turn Arrow 5"/>
          <p:cNvSpPr/>
          <p:nvPr/>
        </p:nvSpPr>
        <p:spPr>
          <a:xfrm flipH="1">
            <a:off x="4095750" y="63500"/>
            <a:ext cx="266700" cy="285750"/>
          </a:xfrm>
          <a:prstGeom prst="uturn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U-Turn Arrow 6"/>
          <p:cNvSpPr/>
          <p:nvPr/>
        </p:nvSpPr>
        <p:spPr>
          <a:xfrm>
            <a:off x="4718050" y="63500"/>
            <a:ext cx="266700" cy="285750"/>
          </a:xfrm>
          <a:prstGeom prst="uturn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U-Turn Arrow 8"/>
          <p:cNvSpPr/>
          <p:nvPr/>
        </p:nvSpPr>
        <p:spPr>
          <a:xfrm flipH="1">
            <a:off x="1822450" y="615950"/>
            <a:ext cx="266700" cy="285750"/>
          </a:xfrm>
          <a:prstGeom prst="uturn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U-Turn Arrow 9"/>
          <p:cNvSpPr/>
          <p:nvPr/>
        </p:nvSpPr>
        <p:spPr>
          <a:xfrm>
            <a:off x="2444750" y="615950"/>
            <a:ext cx="266700" cy="285750"/>
          </a:xfrm>
          <a:prstGeom prst="uturn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U-Turn Arrow 10"/>
          <p:cNvSpPr/>
          <p:nvPr/>
        </p:nvSpPr>
        <p:spPr>
          <a:xfrm flipH="1">
            <a:off x="6369050" y="615950"/>
            <a:ext cx="266700" cy="285750"/>
          </a:xfrm>
          <a:prstGeom prst="uturn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U-Turn Arrow 11"/>
          <p:cNvSpPr/>
          <p:nvPr/>
        </p:nvSpPr>
        <p:spPr>
          <a:xfrm>
            <a:off x="6991350" y="615950"/>
            <a:ext cx="266700" cy="285750"/>
          </a:xfrm>
          <a:prstGeom prst="uturn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 descr="Global_NewBDC_Option6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0500" y="4305300"/>
            <a:ext cx="90233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2900" algn="l"/>
              </a:tabLst>
            </a:pP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DIRECTORS AND HIGHER</a:t>
            </a:r>
          </a:p>
          <a:p>
            <a:pPr>
              <a:tabLst>
                <a:tab pos="342900" algn="l"/>
              </a:tabLst>
            </a:pPr>
            <a:endParaRPr lang="en-US" sz="800" b="1" dirty="0" smtClean="0">
              <a:solidFill>
                <a:srgbClr val="042555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tabLst>
                <a:tab pos="342900" algn="l"/>
              </a:tabLst>
            </a:pP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Locate Business Builder in basement and place 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Your IRC </a:t>
            </a:r>
            <a:r>
              <a:rPr lang="en-US" sz="1600" b="1" dirty="0">
                <a:solidFill>
                  <a:srgbClr val="042555"/>
                </a:solidFill>
                <a:latin typeface="Arial"/>
                <a:cs typeface="Arial"/>
              </a:rPr>
              <a:t>i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n their weak leg</a:t>
            </a:r>
          </a:p>
          <a:p>
            <a:pPr marL="285750" indent="-285750">
              <a:buFont typeface="Arial"/>
              <a:buChar char="•"/>
              <a:tabLst>
                <a:tab pos="342900" algn="l"/>
              </a:tabLst>
            </a:pP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Get at Least one Leader in each leg to locate </a:t>
            </a:r>
            <a:r>
              <a:rPr lang="en-US" sz="1600" b="1" dirty="0">
                <a:solidFill>
                  <a:srgbClr val="042555"/>
                </a:solidFill>
                <a:latin typeface="Arial"/>
                <a:cs typeface="Arial"/>
              </a:rPr>
              <a:t>Business Builder 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in weak leg and place their IRC in basement</a:t>
            </a:r>
          </a:p>
          <a:p>
            <a:pPr marL="285750" indent="-285750">
              <a:buFont typeface="Arial"/>
              <a:buChar char="•"/>
              <a:tabLst>
                <a:tab pos="342900" algn="l"/>
              </a:tabLst>
            </a:pP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Get UFOs in all four legs to prospect for 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“New </a:t>
            </a:r>
            <a:r>
              <a:rPr lang="en-US" sz="1600" b="1" dirty="0">
                <a:solidFill>
                  <a:srgbClr val="FB0006"/>
                </a:solidFill>
                <a:latin typeface="Arial"/>
                <a:cs typeface="Arial"/>
              </a:rPr>
              <a:t>Region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” 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growth and place </a:t>
            </a:r>
            <a:r>
              <a:rPr lang="en-US" sz="1600" b="1" dirty="0">
                <a:solidFill>
                  <a:srgbClr val="FB0006"/>
                </a:solidFill>
                <a:latin typeface="Arial"/>
                <a:cs typeface="Arial"/>
              </a:rPr>
              <a:t>T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heir IRCs 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on Weak Leg to get their "Business Builders” one done</a:t>
            </a:r>
          </a:p>
          <a:p>
            <a:pPr marL="285750" indent="-285750">
              <a:buFont typeface="Arial"/>
              <a:buChar char="•"/>
              <a:tabLst>
                <a:tab pos="342900" algn="l"/>
              </a:tabLst>
            </a:pP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You work COMBINATIONS in all four legs to build 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“New Region” 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to earn additional $4,500 weekly commissions from UGCs and maximize </a:t>
            </a:r>
            <a:r>
              <a:rPr lang="en-US" sz="1600" b="1" u="sng" dirty="0">
                <a:solidFill>
                  <a:srgbClr val="042555"/>
                </a:solidFill>
                <a:latin typeface="Arial"/>
                <a:cs typeface="Arial"/>
              </a:rPr>
              <a:t>T</a:t>
            </a:r>
            <a:r>
              <a:rPr lang="en-US" sz="1600" b="1" u="sng" dirty="0" smtClean="0">
                <a:solidFill>
                  <a:srgbClr val="042555"/>
                </a:solidFill>
                <a:latin typeface="Arial"/>
                <a:cs typeface="Arial"/>
              </a:rPr>
              <a:t>eam members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 getting paid weekly in Their “Home Region”, Their 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“</a:t>
            </a:r>
            <a:r>
              <a:rPr lang="en-US" sz="1600" b="1" dirty="0">
                <a:solidFill>
                  <a:srgbClr val="FB0006"/>
                </a:solidFill>
                <a:latin typeface="Arial"/>
                <a:cs typeface="Arial"/>
              </a:rPr>
              <a:t>New Region</a:t>
            </a:r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”</a:t>
            </a:r>
            <a:r>
              <a:rPr lang="en-US" sz="1600" b="1" dirty="0" smtClean="0">
                <a:solidFill>
                  <a:srgbClr val="042555"/>
                </a:solidFill>
                <a:latin typeface="Arial"/>
                <a:cs typeface="Arial"/>
              </a:rPr>
              <a:t> and Their UGCs</a:t>
            </a:r>
            <a:endParaRPr lang="en-US" sz="1600" b="1" dirty="0">
              <a:solidFill>
                <a:srgbClr val="042555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8600" y="1447800"/>
            <a:ext cx="15303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Wingdings" charset="2"/>
              <a:buChar char="ü"/>
              <a:tabLst>
                <a:tab pos="342900" algn="l"/>
              </a:tabLst>
            </a:pPr>
            <a:r>
              <a:rPr lang="en-US" sz="1100" b="1" dirty="0">
                <a:solidFill>
                  <a:srgbClr val="042555"/>
                </a:solidFill>
                <a:latin typeface="Arial"/>
                <a:cs typeface="Arial"/>
              </a:rPr>
              <a:t>UFOs that need converted “Home Region” volume accrue it</a:t>
            </a:r>
            <a:br>
              <a:rPr lang="en-US" sz="1100" b="1" dirty="0">
                <a:solidFill>
                  <a:srgbClr val="042555"/>
                </a:solidFill>
                <a:latin typeface="Arial"/>
                <a:cs typeface="Arial"/>
              </a:rPr>
            </a:br>
            <a:endParaRPr lang="en-US" sz="1100" b="1" dirty="0">
              <a:solidFill>
                <a:srgbClr val="FB0006"/>
              </a:solidFill>
              <a:latin typeface="Arial"/>
              <a:cs typeface="Arial"/>
            </a:endParaRPr>
          </a:p>
          <a:p>
            <a:pPr marL="171450" lvl="0" indent="-171450">
              <a:buFont typeface="Wingdings" charset="2"/>
              <a:buChar char="ü"/>
              <a:tabLst>
                <a:tab pos="342900" algn="l"/>
              </a:tabLst>
            </a:pPr>
            <a:r>
              <a:rPr lang="en-US" sz="1100" b="1" dirty="0">
                <a:solidFill>
                  <a:srgbClr val="FB0006"/>
                </a:solidFill>
                <a:latin typeface="Arial"/>
                <a:cs typeface="Arial"/>
              </a:rPr>
              <a:t>UFOs that need “New Region” volume accrue it</a:t>
            </a:r>
            <a:r>
              <a:rPr lang="en-US" sz="1100" b="1" dirty="0">
                <a:solidFill>
                  <a:srgbClr val="042555"/>
                </a:solidFill>
                <a:latin typeface="Arial"/>
                <a:cs typeface="Arial"/>
              </a:rPr>
              <a:t/>
            </a:r>
            <a:br>
              <a:rPr lang="en-US" sz="1100" b="1" dirty="0">
                <a:solidFill>
                  <a:srgbClr val="042555"/>
                </a:solidFill>
                <a:latin typeface="Arial"/>
                <a:cs typeface="Arial"/>
              </a:rPr>
            </a:br>
            <a:endParaRPr lang="en-US" sz="1100" b="1" dirty="0">
              <a:solidFill>
                <a:srgbClr val="042555"/>
              </a:solidFill>
              <a:latin typeface="Arial"/>
              <a:cs typeface="Arial"/>
            </a:endParaRPr>
          </a:p>
          <a:p>
            <a:pPr marL="171450" lvl="0" indent="-171450">
              <a:buFont typeface="Wingdings" charset="2"/>
              <a:buChar char="ü"/>
              <a:tabLst>
                <a:tab pos="342900" algn="l"/>
              </a:tabLst>
            </a:pP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UFOs that qualify for UGC overflow volume accrue it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07100" y="1447800"/>
            <a:ext cx="152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charset="2"/>
              <a:buChar char="ü"/>
              <a:tabLst>
                <a:tab pos="342900" algn="l"/>
              </a:tabLst>
            </a:pPr>
            <a:r>
              <a:rPr lang="en-US" sz="1100" b="1" dirty="0" smtClean="0">
                <a:solidFill>
                  <a:srgbClr val="042555"/>
                </a:solidFill>
                <a:latin typeface="Arial"/>
                <a:cs typeface="Arial"/>
              </a:rPr>
              <a:t>UFOs that </a:t>
            </a:r>
            <a:r>
              <a:rPr lang="en-US" sz="1100" b="1" dirty="0">
                <a:solidFill>
                  <a:srgbClr val="042555"/>
                </a:solidFill>
                <a:latin typeface="Arial"/>
                <a:cs typeface="Arial"/>
              </a:rPr>
              <a:t>need converted “Home Region” </a:t>
            </a:r>
            <a:r>
              <a:rPr lang="en-US" sz="1100" b="1" dirty="0" smtClean="0">
                <a:solidFill>
                  <a:srgbClr val="042555"/>
                </a:solidFill>
                <a:latin typeface="Arial"/>
                <a:cs typeface="Arial"/>
              </a:rPr>
              <a:t>volume accrue it</a:t>
            </a:r>
            <a:br>
              <a:rPr lang="en-US" sz="1100" b="1" dirty="0" smtClean="0">
                <a:solidFill>
                  <a:srgbClr val="042555"/>
                </a:solidFill>
                <a:latin typeface="Arial"/>
                <a:cs typeface="Arial"/>
              </a:rPr>
            </a:br>
            <a:endParaRPr lang="en-US" sz="1100" b="1" dirty="0" smtClean="0">
              <a:solidFill>
                <a:srgbClr val="FB0006"/>
              </a:solidFill>
              <a:latin typeface="Arial"/>
              <a:cs typeface="Arial"/>
            </a:endParaRPr>
          </a:p>
          <a:p>
            <a:pPr marL="171450" indent="-171450">
              <a:buFont typeface="Wingdings" charset="2"/>
              <a:buChar char="ü"/>
              <a:tabLst>
                <a:tab pos="342900" algn="l"/>
              </a:tabLst>
            </a:pPr>
            <a:r>
              <a:rPr lang="en-US" sz="1100" b="1" dirty="0" smtClean="0">
                <a:solidFill>
                  <a:srgbClr val="FB0006"/>
                </a:solidFill>
                <a:latin typeface="Arial"/>
                <a:cs typeface="Arial"/>
              </a:rPr>
              <a:t>UFOs that need “New </a:t>
            </a:r>
            <a:r>
              <a:rPr lang="en-US" sz="1100" b="1" dirty="0">
                <a:solidFill>
                  <a:srgbClr val="FB0006"/>
                </a:solidFill>
                <a:latin typeface="Arial"/>
                <a:cs typeface="Arial"/>
              </a:rPr>
              <a:t>Region” </a:t>
            </a:r>
            <a:r>
              <a:rPr lang="en-US" sz="1100" b="1" dirty="0" smtClean="0">
                <a:solidFill>
                  <a:srgbClr val="FB0006"/>
                </a:solidFill>
                <a:latin typeface="Arial"/>
                <a:cs typeface="Arial"/>
              </a:rPr>
              <a:t>volume accrue it</a:t>
            </a:r>
            <a:r>
              <a:rPr lang="en-US" sz="1100" b="1" dirty="0" smtClean="0">
                <a:solidFill>
                  <a:srgbClr val="042555"/>
                </a:solidFill>
                <a:latin typeface="Arial"/>
                <a:cs typeface="Arial"/>
              </a:rPr>
              <a:t/>
            </a:r>
            <a:br>
              <a:rPr lang="en-US" sz="1100" b="1" dirty="0" smtClean="0">
                <a:solidFill>
                  <a:srgbClr val="042555"/>
                </a:solidFill>
                <a:latin typeface="Arial"/>
                <a:cs typeface="Arial"/>
              </a:rPr>
            </a:br>
            <a:endParaRPr lang="en-US" sz="1100" b="1" dirty="0" smtClean="0">
              <a:solidFill>
                <a:srgbClr val="042555"/>
              </a:solidFill>
              <a:latin typeface="Arial"/>
              <a:cs typeface="Arial"/>
            </a:endParaRPr>
          </a:p>
          <a:p>
            <a:pPr marL="171450" indent="-171450">
              <a:buFont typeface="Wingdings" charset="2"/>
              <a:buChar char="ü"/>
              <a:tabLst>
                <a:tab pos="342900" algn="l"/>
              </a:tabLs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cs typeface="Arial"/>
              </a:rPr>
              <a:t>UFOs that qualify for UGC overflow volume accrue it </a:t>
            </a:r>
            <a:endParaRPr lang="en-US" sz="11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3221567" y="999067"/>
            <a:ext cx="2688165" cy="152400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285886" y="2006003"/>
            <a:ext cx="215627" cy="1308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STRONG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333500" y="2006003"/>
            <a:ext cx="242887" cy="1156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WEAK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2978150" y="3030140"/>
            <a:ext cx="1189037" cy="285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000" b="1" dirty="0">
                <a:solidFill>
                  <a:schemeClr val="tx1"/>
                </a:solidFill>
                <a:latin typeface="Arial"/>
                <a:cs typeface="Arial"/>
              </a:rPr>
              <a:t>BUSINESS BUILDER</a:t>
            </a: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393700" y="3030140"/>
            <a:ext cx="1189037" cy="285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000" b="1" dirty="0" smtClean="0">
                <a:solidFill>
                  <a:schemeClr val="tx1"/>
                </a:solidFill>
                <a:latin typeface="Arial"/>
                <a:cs typeface="Arial"/>
              </a:rPr>
              <a:t>BUSINESS BUILDER</a:t>
            </a:r>
            <a:endParaRPr lang="en-US" sz="1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4946650" y="3030140"/>
            <a:ext cx="1189037" cy="285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000" b="1" dirty="0">
                <a:solidFill>
                  <a:schemeClr val="tx1"/>
                </a:solidFill>
                <a:latin typeface="Arial"/>
                <a:cs typeface="Arial"/>
              </a:rPr>
              <a:t>BUSINESS BUILDER</a:t>
            </a: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7531100" y="3030140"/>
            <a:ext cx="1189037" cy="285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000" b="1" dirty="0">
                <a:solidFill>
                  <a:schemeClr val="tx1"/>
                </a:solidFill>
                <a:latin typeface="Arial"/>
                <a:cs typeface="Arial"/>
              </a:rPr>
              <a:t>BUSINESS BUILDER</a:t>
            </a: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2882900" y="2006003"/>
            <a:ext cx="242887" cy="1156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WEAK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3962400" y="2006003"/>
            <a:ext cx="215627" cy="1308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STRONG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4876800" y="2006003"/>
            <a:ext cx="215627" cy="1308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STRONG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5867400" y="2006003"/>
            <a:ext cx="242887" cy="1156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WEAK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7429500" y="2006003"/>
            <a:ext cx="242887" cy="1156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WEAK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8534400" y="2006003"/>
            <a:ext cx="215627" cy="1308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STRONG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9913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1" y="106561"/>
            <a:ext cx="8404167" cy="6816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4501" y="788205"/>
            <a:ext cx="8404167" cy="557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42555"/>
                </a:solidFill>
                <a:latin typeface="Arial"/>
                <a:cs typeface="Arial"/>
              </a:rPr>
              <a:t>Basic </a:t>
            </a:r>
            <a:r>
              <a:rPr lang="en-US" b="1" u="sng" dirty="0" smtClean="0">
                <a:solidFill>
                  <a:srgbClr val="042555"/>
                </a:solidFill>
                <a:latin typeface="Arial"/>
                <a:cs typeface="Arial"/>
              </a:rPr>
              <a:t>Knowledge</a:t>
            </a:r>
            <a:r>
              <a:rPr lang="en-US" b="1" u="sng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b="1" u="sng" dirty="0" smtClean="0">
                <a:solidFill>
                  <a:srgbClr val="FF0000"/>
                </a:solidFill>
                <a:latin typeface="Arial"/>
                <a:cs typeface="Arial"/>
              </a:rPr>
            </a:br>
            <a:endParaRPr lang="en-US" b="1" u="sng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b="1" dirty="0" smtClean="0">
                <a:solidFill>
                  <a:srgbClr val="FB0006"/>
                </a:solidFill>
                <a:latin typeface="Arial"/>
                <a:cs typeface="Arial"/>
              </a:rPr>
              <a:t>“New </a:t>
            </a:r>
            <a:r>
              <a:rPr lang="en-US" b="1" dirty="0">
                <a:solidFill>
                  <a:srgbClr val="FB0006"/>
                </a:solidFill>
                <a:latin typeface="Arial"/>
                <a:cs typeface="Arial"/>
              </a:rPr>
              <a:t>Region</a:t>
            </a:r>
            <a:r>
              <a:rPr lang="en-US" b="1" dirty="0" smtClean="0">
                <a:solidFill>
                  <a:srgbClr val="FB0006"/>
                </a:solidFill>
                <a:latin typeface="Arial"/>
                <a:cs typeface="Arial"/>
              </a:rPr>
              <a:t>” 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BV/IBV created by international growth and expansion has both short-term and long-term benefits:</a:t>
            </a:r>
          </a:p>
          <a:p>
            <a:endParaRPr lang="en-US" b="1" dirty="0">
              <a:solidFill>
                <a:srgbClr val="042555"/>
              </a:solidFill>
              <a:latin typeface="Arial"/>
              <a:cs typeface="Arial"/>
            </a:endParaRPr>
          </a:p>
          <a:p>
            <a:r>
              <a:rPr lang="en-US" b="1" i="1" dirty="0" smtClean="0">
                <a:solidFill>
                  <a:srgbClr val="042555"/>
                </a:solidFill>
                <a:latin typeface="Arial"/>
                <a:cs typeface="Arial"/>
              </a:rPr>
              <a:t>Short-Term</a:t>
            </a:r>
          </a:p>
          <a:p>
            <a:endParaRPr lang="en-US" b="1" i="1" dirty="0" smtClean="0">
              <a:solidFill>
                <a:srgbClr val="042555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You do not have to physically go to </a:t>
            </a:r>
            <a:r>
              <a:rPr lang="en-US" b="1" dirty="0">
                <a:solidFill>
                  <a:srgbClr val="FB0006"/>
                </a:solidFill>
                <a:latin typeface="Arial"/>
                <a:cs typeface="Arial"/>
              </a:rPr>
              <a:t>“New Region”  </a:t>
            </a: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if you are working with Senior Partner(s) to expand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.</a:t>
            </a:r>
            <a:b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</a:br>
            <a:endParaRPr lang="en-US" sz="8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BV/IBV credited and accrues as “</a:t>
            </a: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Home Region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” GBV towards </a:t>
            </a:r>
            <a:r>
              <a:rPr lang="en-US" b="1" u="sng" dirty="0" smtClean="0">
                <a:solidFill>
                  <a:srgbClr val="042555"/>
                </a:solidFill>
                <a:latin typeface="Arial"/>
                <a:cs typeface="Arial"/>
              </a:rPr>
              <a:t>YOU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 earning in </a:t>
            </a: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“Home Region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” MPCP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800" b="1" dirty="0" smtClean="0">
              <a:solidFill>
                <a:srgbClr val="042555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BV/IBV </a:t>
            </a: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credited and 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accrues </a:t>
            </a: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as “Home Region” GBV towards </a:t>
            </a:r>
            <a:r>
              <a:rPr lang="en-US" b="1" u="sng" dirty="0" smtClean="0">
                <a:solidFill>
                  <a:srgbClr val="042555"/>
                </a:solidFill>
                <a:latin typeface="Arial"/>
                <a:cs typeface="Arial"/>
              </a:rPr>
              <a:t>TEAM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earning in “Home Region” 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MPCP</a:t>
            </a:r>
            <a:b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</a:br>
            <a:endParaRPr lang="en-US" sz="800" b="1" dirty="0">
              <a:solidFill>
                <a:srgbClr val="042555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BV/IBV credited and 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accrues </a:t>
            </a: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as </a:t>
            </a:r>
            <a:r>
              <a:rPr lang="en-US" b="1" dirty="0" smtClean="0">
                <a:solidFill>
                  <a:srgbClr val="FB0006"/>
                </a:solidFill>
                <a:latin typeface="Arial"/>
                <a:cs typeface="Arial"/>
              </a:rPr>
              <a:t>“New </a:t>
            </a:r>
            <a:r>
              <a:rPr lang="en-US" b="1" dirty="0">
                <a:solidFill>
                  <a:srgbClr val="FB0006"/>
                </a:solidFill>
                <a:latin typeface="Arial"/>
                <a:cs typeface="Arial"/>
              </a:rPr>
              <a:t>Region” </a:t>
            </a: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GBV towards </a:t>
            </a:r>
            <a:r>
              <a:rPr lang="en-US" b="1" u="sng" dirty="0" smtClean="0">
                <a:solidFill>
                  <a:srgbClr val="042555"/>
                </a:solidFill>
                <a:latin typeface="Arial"/>
                <a:cs typeface="Arial"/>
              </a:rPr>
              <a:t>YOU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earning in </a:t>
            </a:r>
            <a:r>
              <a:rPr lang="en-US" b="1" dirty="0" smtClean="0">
                <a:solidFill>
                  <a:srgbClr val="FB0006"/>
                </a:solidFill>
                <a:latin typeface="Arial"/>
                <a:cs typeface="Arial"/>
              </a:rPr>
              <a:t>“New </a:t>
            </a:r>
            <a:r>
              <a:rPr lang="en-US" b="1" dirty="0">
                <a:solidFill>
                  <a:srgbClr val="FB0006"/>
                </a:solidFill>
                <a:latin typeface="Arial"/>
                <a:cs typeface="Arial"/>
              </a:rPr>
              <a:t>Region” 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MPCP (from IRC)</a:t>
            </a:r>
            <a:b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</a:br>
            <a:endParaRPr lang="en-US" sz="800" b="1" dirty="0">
              <a:solidFill>
                <a:srgbClr val="042555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BV/IBV 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from </a:t>
            </a:r>
            <a:r>
              <a:rPr lang="en-US" b="1" dirty="0" smtClean="0">
                <a:solidFill>
                  <a:srgbClr val="FB0006"/>
                </a:solidFill>
                <a:latin typeface="Arial"/>
                <a:cs typeface="Arial"/>
              </a:rPr>
              <a:t>“New Region” 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credited </a:t>
            </a: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to “Home Region” 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 bank that accrued 5,000 GBV in </a:t>
            </a: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“Home Region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” will overflow into the UGC bank towards </a:t>
            </a:r>
            <a:r>
              <a:rPr lang="en-US" b="1" u="sng" dirty="0" smtClean="0">
                <a:solidFill>
                  <a:srgbClr val="042555"/>
                </a:solidFill>
                <a:latin typeface="Arial"/>
                <a:cs typeface="Arial"/>
              </a:rPr>
              <a:t>YOU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 earning on converted </a:t>
            </a:r>
            <a:r>
              <a:rPr lang="en-US" b="1" dirty="0" smtClean="0">
                <a:solidFill>
                  <a:srgbClr val="FB0006"/>
                </a:solidFill>
                <a:latin typeface="Arial"/>
                <a:cs typeface="Arial"/>
              </a:rPr>
              <a:t>“New </a:t>
            </a:r>
            <a:r>
              <a:rPr lang="en-US" b="1" dirty="0">
                <a:solidFill>
                  <a:srgbClr val="FB0006"/>
                </a:solidFill>
                <a:latin typeface="Arial"/>
                <a:cs typeface="Arial"/>
              </a:rPr>
              <a:t>Region” 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volume</a:t>
            </a:r>
          </a:p>
        </p:txBody>
      </p:sp>
    </p:spTree>
    <p:extLst>
      <p:ext uri="{BB962C8B-B14F-4D97-AF65-F5344CB8AC3E}">
        <p14:creationId xmlns:p14="http://schemas.microsoft.com/office/powerpoint/2010/main" val="6873352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1" y="106561"/>
            <a:ext cx="8404167" cy="6816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4501" y="788205"/>
            <a:ext cx="840416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42555"/>
                </a:solidFill>
                <a:latin typeface="Arial"/>
                <a:cs typeface="Arial"/>
              </a:rPr>
              <a:t>Long-Term</a:t>
            </a:r>
          </a:p>
          <a:p>
            <a:endParaRPr lang="en-US" b="1" i="1" u="sng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BV/IBV that was converted and credited from </a:t>
            </a:r>
            <a:r>
              <a:rPr lang="en-US" b="1" dirty="0" smtClean="0">
                <a:solidFill>
                  <a:srgbClr val="FB0006"/>
                </a:solidFill>
                <a:latin typeface="Arial"/>
                <a:cs typeface="Arial"/>
              </a:rPr>
              <a:t>“New Region” 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will accrue as UGC volume toward </a:t>
            </a:r>
            <a:r>
              <a:rPr lang="en-US" b="1" u="sng" dirty="0" smtClean="0">
                <a:solidFill>
                  <a:srgbClr val="042555"/>
                </a:solidFill>
                <a:latin typeface="Arial"/>
                <a:cs typeface="Arial"/>
              </a:rPr>
              <a:t>YOU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 earning; if its use as “Home Region” volume has maxed out (i.e. ≥ 5,000 BV/IBV)</a:t>
            </a:r>
            <a:b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</a:br>
            <a:endParaRPr lang="en-US" sz="800" b="1" dirty="0">
              <a:solidFill>
                <a:srgbClr val="042555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BV</a:t>
            </a: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/IBV that was converted and credited from </a:t>
            </a:r>
            <a:r>
              <a:rPr lang="en-US" b="1" dirty="0">
                <a:solidFill>
                  <a:srgbClr val="FB0006"/>
                </a:solidFill>
                <a:latin typeface="Arial"/>
                <a:cs typeface="Arial"/>
              </a:rPr>
              <a:t>“New Region” </a:t>
            </a: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will accrue as UGC volume toward </a:t>
            </a:r>
            <a:r>
              <a:rPr lang="en-US" b="1" u="sng" dirty="0" smtClean="0">
                <a:solidFill>
                  <a:srgbClr val="042555"/>
                </a:solidFill>
                <a:latin typeface="Arial"/>
                <a:cs typeface="Arial"/>
              </a:rPr>
              <a:t>SENIOR PARTNER 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earning; </a:t>
            </a: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if its use as “Home Region” volume has maxed out (i.e. ≥ 5,000 BV/IBV)</a:t>
            </a:r>
            <a:br>
              <a:rPr lang="en-US" b="1" dirty="0">
                <a:solidFill>
                  <a:srgbClr val="042555"/>
                </a:solidFill>
                <a:latin typeface="Arial"/>
                <a:cs typeface="Arial"/>
              </a:rPr>
            </a:br>
            <a:endParaRPr lang="en-US" sz="800" b="1" dirty="0" smtClean="0">
              <a:solidFill>
                <a:srgbClr val="042555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B0006"/>
                </a:solidFill>
                <a:latin typeface="Arial"/>
                <a:cs typeface="Arial"/>
              </a:rPr>
              <a:t>“New Region” 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prospects provided by you and your team helps your </a:t>
            </a:r>
            <a:r>
              <a:rPr lang="en-US" b="1" u="sng" dirty="0" smtClean="0">
                <a:solidFill>
                  <a:srgbClr val="042555"/>
                </a:solidFill>
                <a:latin typeface="Arial"/>
                <a:cs typeface="Arial"/>
              </a:rPr>
              <a:t>TEAM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, </a:t>
            </a:r>
            <a:r>
              <a:rPr lang="en-US" b="1" u="sng" dirty="0" smtClean="0">
                <a:solidFill>
                  <a:srgbClr val="042555"/>
                </a:solidFill>
                <a:latin typeface="Arial"/>
                <a:cs typeface="Arial"/>
              </a:rPr>
              <a:t>YOU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 and </a:t>
            </a:r>
            <a:r>
              <a:rPr lang="en-US" b="1" u="sng" dirty="0" smtClean="0">
                <a:solidFill>
                  <a:srgbClr val="042555"/>
                </a:solidFill>
                <a:latin typeface="Arial"/>
                <a:cs typeface="Arial"/>
              </a:rPr>
              <a:t>YOUR SENIOR PARTNERS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 to earn on IRCs and UGCs</a:t>
            </a:r>
            <a:b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</a:br>
            <a:endParaRPr lang="en-US" sz="800" b="1" dirty="0" smtClean="0">
              <a:solidFill>
                <a:srgbClr val="042555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Senior Partner(s) has vested economic interest in actively working in an organization that generates over 5,000 GBV/Week </a:t>
            </a: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in the 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“Home </a:t>
            </a: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Region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” MPCP because the growth potential represents 3 or more new income streams 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55261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1" y="106561"/>
            <a:ext cx="8404167" cy="6816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4501" y="788205"/>
            <a:ext cx="840416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42555"/>
                </a:solidFill>
                <a:latin typeface="Arial"/>
                <a:cs typeface="Arial"/>
              </a:rPr>
              <a:t>Creating </a:t>
            </a:r>
            <a:r>
              <a:rPr lang="en-US" b="1" u="sng" dirty="0" smtClean="0">
                <a:solidFill>
                  <a:srgbClr val="FB0006"/>
                </a:solidFill>
                <a:latin typeface="Arial"/>
                <a:cs typeface="Arial"/>
              </a:rPr>
              <a:t>“New Region” </a:t>
            </a:r>
            <a:r>
              <a:rPr lang="en-US" b="1" u="sng" dirty="0" smtClean="0">
                <a:solidFill>
                  <a:srgbClr val="042555"/>
                </a:solidFill>
                <a:latin typeface="Arial"/>
                <a:cs typeface="Arial"/>
              </a:rPr>
              <a:t>Possibility List</a:t>
            </a:r>
          </a:p>
          <a:p>
            <a:endParaRPr lang="en-US" b="1" dirty="0" smtClean="0">
              <a:solidFill>
                <a:srgbClr val="042555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Who do you know in a </a:t>
            </a:r>
            <a:r>
              <a:rPr lang="en-US" b="1" dirty="0">
                <a:solidFill>
                  <a:srgbClr val="FB0006"/>
                </a:solidFill>
                <a:latin typeface="Arial"/>
                <a:cs typeface="Arial"/>
              </a:rPr>
              <a:t>“New Region</a:t>
            </a:r>
            <a:r>
              <a:rPr lang="en-US" b="1" dirty="0" smtClean="0">
                <a:solidFill>
                  <a:srgbClr val="FB0006"/>
                </a:solidFill>
                <a:latin typeface="Arial"/>
                <a:cs typeface="Arial"/>
              </a:rPr>
              <a:t>”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?</a:t>
            </a:r>
            <a:b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</a:br>
            <a:endParaRPr lang="en-US" sz="800" b="1" dirty="0" smtClean="0">
              <a:solidFill>
                <a:srgbClr val="042555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Who do you know that may be able to refer possibilities to you?</a:t>
            </a:r>
          </a:p>
          <a:p>
            <a:pPr marL="742950" lvl="1" indent="-285750">
              <a:buFont typeface="Lucida Grande"/>
              <a:buChar char="-"/>
            </a:pP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Travel for business, work, vacations, etc.</a:t>
            </a:r>
            <a:endParaRPr lang="en-US" b="1" dirty="0">
              <a:solidFill>
                <a:srgbClr val="042555"/>
              </a:solidFill>
              <a:latin typeface="Arial"/>
              <a:cs typeface="Arial"/>
            </a:endParaRPr>
          </a:p>
          <a:p>
            <a:pPr marL="742950" lvl="1" indent="-285750">
              <a:buFont typeface="Lucida Grande"/>
              <a:buChar char="-"/>
            </a:pP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Family, friends, associates</a:t>
            </a: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or customers etc.</a:t>
            </a:r>
            <a:b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</a:br>
            <a:endParaRPr lang="en-US" sz="800" b="1" dirty="0" smtClean="0">
              <a:solidFill>
                <a:srgbClr val="042555"/>
              </a:solidFill>
              <a:latin typeface="Arial"/>
              <a:cs typeface="Arial"/>
            </a:endParaRPr>
          </a:p>
          <a:p>
            <a:pPr marL="342900" lvl="1" indent="-342900">
              <a:buFont typeface="+mj-lt"/>
              <a:buAutoNum type="arabicParenR" startAt="3"/>
            </a:pP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Who do each of your Team Members </a:t>
            </a: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know in a </a:t>
            </a:r>
            <a:r>
              <a:rPr lang="en-US" b="1" dirty="0">
                <a:solidFill>
                  <a:srgbClr val="FB0006"/>
                </a:solidFill>
                <a:latin typeface="Arial"/>
                <a:cs typeface="Arial"/>
              </a:rPr>
              <a:t>“New Region</a:t>
            </a:r>
            <a:r>
              <a:rPr lang="en-US" b="1" dirty="0" smtClean="0">
                <a:solidFill>
                  <a:srgbClr val="FB0006"/>
                </a:solidFill>
                <a:latin typeface="Arial"/>
                <a:cs typeface="Arial"/>
              </a:rPr>
              <a:t>”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?</a:t>
            </a:r>
            <a:b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</a:br>
            <a:endParaRPr lang="en-US" sz="800" b="1" dirty="0" smtClean="0">
              <a:solidFill>
                <a:srgbClr val="042555"/>
              </a:solidFill>
              <a:latin typeface="Arial"/>
              <a:cs typeface="Arial"/>
            </a:endParaRPr>
          </a:p>
          <a:p>
            <a:pPr marL="342900" lvl="1" indent="-342900">
              <a:buFont typeface="+mj-lt"/>
              <a:buAutoNum type="arabicParenR" startAt="3"/>
            </a:pP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Who do each of your Team Members know that may be able to refer possibilities to you?</a:t>
            </a:r>
          </a:p>
          <a:p>
            <a:pPr marL="742950" lvl="1" indent="-285750">
              <a:buFont typeface="Lucida Grande"/>
              <a:buChar char="-"/>
            </a:pP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Travel for business, work, vacations, etc.</a:t>
            </a:r>
          </a:p>
          <a:p>
            <a:pPr marL="742950" lvl="1" indent="-285750">
              <a:buFont typeface="Lucida Grande"/>
              <a:buChar char="-"/>
            </a:pP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Family, friends, associates or customers etc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.</a:t>
            </a:r>
          </a:p>
          <a:p>
            <a:pPr marL="342900" lvl="1" indent="-342900">
              <a:buFont typeface="+mj-lt"/>
              <a:buAutoNum type="arabicParenR" startAt="5"/>
            </a:pP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Hold </a:t>
            </a:r>
            <a:r>
              <a:rPr lang="en-US" b="1" dirty="0" err="1" smtClean="0">
                <a:solidFill>
                  <a:srgbClr val="042555"/>
                </a:solidFill>
                <a:latin typeface="Arial"/>
                <a:cs typeface="Arial"/>
              </a:rPr>
              <a:t>corings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 with Global Expansion Team to ensure each Team Member performs steps 1-4 above with </a:t>
            </a: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t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heir organizations. REMEMBER, WE ONLY NEED TO IDENTIFY ONE BUILDER PER LEG!</a:t>
            </a:r>
            <a:endParaRPr lang="en-US" b="1" dirty="0">
              <a:solidFill>
                <a:srgbClr val="04255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99623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429275" y="1527969"/>
            <a:ext cx="8295408" cy="3695988"/>
            <a:chOff x="416575" y="1527969"/>
            <a:chExt cx="8295408" cy="3695988"/>
          </a:xfrm>
        </p:grpSpPr>
        <p:pic>
          <p:nvPicPr>
            <p:cNvPr id="7" name="Picture 6" descr="globeEU.png"/>
            <p:cNvPicPr>
              <a:picLocks noChangeAspect="1"/>
            </p:cNvPicPr>
            <p:nvPr/>
          </p:nvPicPr>
          <p:blipFill>
            <a:blip r:embed="rId3" cstate="print">
              <a:lum bright="-10000"/>
              <a:alphaModFix amt="49000"/>
            </a:blip>
            <a:stretch>
              <a:fillRect/>
            </a:stretch>
          </p:blipFill>
          <p:spPr>
            <a:xfrm>
              <a:off x="5015995" y="1527969"/>
              <a:ext cx="3695988" cy="3695988"/>
            </a:xfrm>
            <a:prstGeom prst="rect">
              <a:avLst/>
            </a:prstGeom>
          </p:spPr>
        </p:pic>
        <p:pic>
          <p:nvPicPr>
            <p:cNvPr id="8" name="Picture 7" descr="globe_US.png"/>
            <p:cNvPicPr>
              <a:picLocks noChangeAspect="1"/>
            </p:cNvPicPr>
            <p:nvPr/>
          </p:nvPicPr>
          <p:blipFill>
            <a:blip r:embed="rId4" cstate="print">
              <a:lum contrast="-10000"/>
              <a:alphaModFix amt="50000"/>
            </a:blip>
            <a:stretch>
              <a:fillRect/>
            </a:stretch>
          </p:blipFill>
          <p:spPr>
            <a:xfrm>
              <a:off x="416575" y="1532539"/>
              <a:ext cx="3686848" cy="3686848"/>
            </a:xfrm>
            <a:prstGeom prst="rect">
              <a:avLst/>
            </a:prstGeom>
          </p:spPr>
        </p:pic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93868" y="491043"/>
            <a:ext cx="8530816" cy="6101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b="1" dirty="0" smtClean="0"/>
          </a:p>
          <a:p>
            <a:pPr marL="0" indent="0" algn="ctr">
              <a:buNone/>
            </a:pPr>
            <a:endParaRPr lang="en-US" sz="2000" b="1" dirty="0" smtClean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 smtClean="0"/>
          </a:p>
          <a:p>
            <a:pPr marL="0" indent="0" algn="ctr">
              <a:buNone/>
            </a:pPr>
            <a:endParaRPr lang="en-US" sz="4500" b="1" dirty="0"/>
          </a:p>
          <a:p>
            <a:pPr marL="0" indent="0" algn="ctr">
              <a:buNone/>
            </a:pPr>
            <a:endParaRPr lang="en-US" sz="4500" b="1" dirty="0" smtClean="0"/>
          </a:p>
          <a:p>
            <a:pPr marL="0" indent="0" algn="ctr">
              <a:buNone/>
            </a:pPr>
            <a:endParaRPr lang="en-US" sz="4500" b="1" dirty="0" smtClean="0"/>
          </a:p>
          <a:p>
            <a:pPr marL="0" indent="0" algn="ctr">
              <a:buNone/>
            </a:pPr>
            <a:endParaRPr lang="en-US" sz="4500" b="1" dirty="0"/>
          </a:p>
          <a:p>
            <a:pPr marL="0" indent="0" algn="ctr">
              <a:buNone/>
            </a:pPr>
            <a:endParaRPr lang="en-US" sz="4500" b="1" dirty="0" smtClean="0"/>
          </a:p>
          <a:p>
            <a:pPr marL="0" indent="0" algn="ctr">
              <a:buNone/>
            </a:pPr>
            <a:endParaRPr lang="en-US" sz="4500" b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5393" y="203008"/>
            <a:ext cx="8229600" cy="5986558"/>
          </a:xfrm>
        </p:spPr>
        <p:txBody>
          <a:bodyPr>
            <a:normAutofit/>
          </a:bodyPr>
          <a:lstStyle/>
          <a:p>
            <a:r>
              <a:rPr lang="en-US" sz="6000" b="1" dirty="0" err="1" smtClean="0"/>
              <a:t>Global.shop.com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>Asia-Pacific Unification</a:t>
            </a:r>
            <a:br>
              <a:rPr lang="en-US" sz="6000" b="1" dirty="0" smtClean="0"/>
            </a:br>
            <a:r>
              <a:rPr lang="en-US" sz="6000" b="1" dirty="0" smtClean="0"/>
              <a:t>EMP</a:t>
            </a:r>
            <a:br>
              <a:rPr lang="en-US" sz="6000" b="1" dirty="0" smtClean="0"/>
            </a:br>
            <a:r>
              <a:rPr lang="en-US" sz="6000" b="1" dirty="0" smtClean="0"/>
              <a:t>IRC</a:t>
            </a:r>
            <a:br>
              <a:rPr lang="en-US" sz="6000" b="1" dirty="0" smtClean="0"/>
            </a:br>
            <a:r>
              <a:rPr lang="en-US" sz="6000" b="1" dirty="0" smtClean="0"/>
              <a:t>UGC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9594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1" y="106561"/>
            <a:ext cx="8404167" cy="6816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4501" y="788205"/>
            <a:ext cx="8404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042555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arenR" startAt="6"/>
            </a:pP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Actively search in “Home Region” for individuals that know people </a:t>
            </a: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in 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the </a:t>
            </a:r>
            <a:r>
              <a:rPr lang="en-US" b="1" dirty="0" smtClean="0">
                <a:solidFill>
                  <a:srgbClr val="FB0006"/>
                </a:solidFill>
                <a:latin typeface="Arial"/>
                <a:cs typeface="Arial"/>
              </a:rPr>
              <a:t>“</a:t>
            </a:r>
            <a:r>
              <a:rPr lang="en-US" b="1" dirty="0">
                <a:solidFill>
                  <a:srgbClr val="FB0006"/>
                </a:solidFill>
                <a:latin typeface="Arial"/>
                <a:cs typeface="Arial"/>
              </a:rPr>
              <a:t>New Region</a:t>
            </a:r>
            <a:r>
              <a:rPr lang="en-US" b="1" dirty="0" smtClean="0">
                <a:solidFill>
                  <a:srgbClr val="FB0006"/>
                </a:solidFill>
                <a:latin typeface="Arial"/>
                <a:cs typeface="Arial"/>
              </a:rPr>
              <a:t>”</a:t>
            </a: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/>
            </a:r>
            <a:br>
              <a:rPr lang="en-US" b="1" dirty="0">
                <a:solidFill>
                  <a:srgbClr val="042555"/>
                </a:solidFill>
                <a:latin typeface="Arial"/>
                <a:cs typeface="Arial"/>
              </a:rPr>
            </a:br>
            <a:endParaRPr lang="en-US" b="1" dirty="0">
              <a:solidFill>
                <a:srgbClr val="042555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arenR" startAt="6"/>
            </a:pPr>
            <a:endParaRPr lang="en-US" sz="800" b="1" dirty="0" smtClean="0">
              <a:solidFill>
                <a:srgbClr val="042555"/>
              </a:solidFill>
              <a:latin typeface="Arial"/>
              <a:cs typeface="Arial"/>
            </a:endParaRPr>
          </a:p>
        </p:txBody>
      </p:sp>
      <p:sp>
        <p:nvSpPr>
          <p:cNvPr id="5" name="Rectangle 141"/>
          <p:cNvSpPr>
            <a:spLocks noChangeArrowheads="1"/>
          </p:cNvSpPr>
          <p:nvPr/>
        </p:nvSpPr>
        <p:spPr bwMode="auto">
          <a:xfrm>
            <a:off x="737183" y="1884382"/>
            <a:ext cx="7911517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noProof="1" smtClean="0">
                <a:solidFill>
                  <a:srgbClr val="042555"/>
                </a:solidFill>
                <a:latin typeface="Calibri"/>
                <a:ea typeface="ＭＳ Ｐゴシック" pitchFamily="-105" charset="-128"/>
                <a:cs typeface="Arial" charset="0"/>
              </a:rPr>
              <a:t>_______________ </a:t>
            </a:r>
            <a:r>
              <a:rPr lang="en-US" sz="2400" b="1" noProof="1">
                <a:solidFill>
                  <a:srgbClr val="042555"/>
                </a:solidFill>
                <a:latin typeface="Calibri"/>
                <a:ea typeface="ＭＳ Ｐゴシック" pitchFamily="-105" charset="-128"/>
                <a:cs typeface="Arial" charset="0"/>
              </a:rPr>
              <a:t>, </a:t>
            </a:r>
            <a:r>
              <a:rPr lang="en-US" sz="2400" b="1" noProof="1" smtClean="0">
                <a:solidFill>
                  <a:srgbClr val="042555"/>
                </a:solidFill>
                <a:latin typeface="Calibri"/>
                <a:ea typeface="ＭＳ Ｐゴシック" pitchFamily="-105" charset="-128"/>
                <a:cs typeface="Arial" charset="0"/>
              </a:rPr>
              <a:t>maybe </a:t>
            </a:r>
            <a:r>
              <a:rPr lang="en-US" sz="2400" b="1" noProof="1">
                <a:solidFill>
                  <a:srgbClr val="042555"/>
                </a:solidFill>
                <a:latin typeface="Calibri"/>
                <a:ea typeface="ＭＳ Ｐゴシック" pitchFamily="-105" charset="-128"/>
                <a:cs typeface="Arial" charset="0"/>
              </a:rPr>
              <a:t>you can help me out. </a:t>
            </a:r>
            <a:r>
              <a:rPr lang="en-US" sz="2400" b="1" noProof="1" smtClean="0">
                <a:solidFill>
                  <a:srgbClr val="042555"/>
                </a:solidFill>
                <a:latin typeface="Calibri"/>
                <a:ea typeface="ＭＳ Ｐゴシック" pitchFamily="-105" charset="-128"/>
                <a:cs typeface="Arial" charset="0"/>
              </a:rPr>
              <a:t>My business partners and I </a:t>
            </a:r>
            <a:r>
              <a:rPr lang="en-US" sz="2400" b="1" noProof="1">
                <a:solidFill>
                  <a:srgbClr val="042555"/>
                </a:solidFill>
                <a:latin typeface="Calibri"/>
                <a:ea typeface="ＭＳ Ｐゴシック" pitchFamily="-105" charset="-128"/>
                <a:cs typeface="Arial" charset="0"/>
              </a:rPr>
              <a:t>are expanding  SHOP.COM and Market America in </a:t>
            </a:r>
            <a:r>
              <a:rPr lang="en-US" sz="2400" b="1" u="sng" noProof="1" smtClean="0">
                <a:solidFill>
                  <a:srgbClr val="FF0000"/>
                </a:solidFill>
                <a:ea typeface="ＭＳ Ｐゴシック" pitchFamily="-105" charset="-128"/>
                <a:cs typeface="Arial" charset="0"/>
              </a:rPr>
              <a:t>“EUROPE”</a:t>
            </a:r>
            <a:r>
              <a:rPr lang="en-US" sz="2400" b="1" noProof="1" smtClean="0">
                <a:solidFill>
                  <a:srgbClr val="FF0000"/>
                </a:solidFill>
                <a:ea typeface="ＭＳ Ｐゴシック" pitchFamily="-105" charset="-128"/>
                <a:cs typeface="Arial" charset="0"/>
              </a:rPr>
              <a:t> </a:t>
            </a:r>
            <a:r>
              <a:rPr lang="en-US" sz="2400" b="1" noProof="1" smtClean="0">
                <a:solidFill>
                  <a:srgbClr val="042555"/>
                </a:solidFill>
                <a:ea typeface="ＭＳ Ｐゴシック" pitchFamily="-105" charset="-128"/>
                <a:cs typeface="Arial" charset="0"/>
              </a:rPr>
              <a:t>and  </a:t>
            </a:r>
            <a:r>
              <a:rPr lang="en-US" sz="2400" b="1" noProof="1">
                <a:solidFill>
                  <a:srgbClr val="042555"/>
                </a:solidFill>
                <a:latin typeface="Calibri"/>
                <a:ea typeface="ＭＳ Ｐゴシック" pitchFamily="-105" charset="-128"/>
                <a:cs typeface="Arial" charset="0"/>
              </a:rPr>
              <a:t>need someone who knows the area, has a good business mind, and is well connected to </a:t>
            </a:r>
            <a:r>
              <a:rPr lang="en-US" sz="2400" b="1" noProof="1" smtClean="0">
                <a:solidFill>
                  <a:srgbClr val="042555"/>
                </a:solidFill>
                <a:latin typeface="Calibri"/>
                <a:ea typeface="ＭＳ Ｐゴシック" pitchFamily="-105" charset="-128"/>
                <a:cs typeface="Arial" charset="0"/>
              </a:rPr>
              <a:t>help spear </a:t>
            </a:r>
            <a:r>
              <a:rPr lang="en-US" sz="2400" b="1" noProof="1">
                <a:solidFill>
                  <a:srgbClr val="042555"/>
                </a:solidFill>
                <a:latin typeface="Calibri"/>
                <a:ea typeface="ＭＳ Ｐゴシック" pitchFamily="-105" charset="-128"/>
                <a:cs typeface="Arial" charset="0"/>
              </a:rPr>
              <a:t>head the growth.  I realize you </a:t>
            </a:r>
            <a:r>
              <a:rPr lang="en-US" sz="2400" b="1" noProof="1" smtClean="0">
                <a:solidFill>
                  <a:srgbClr val="042555"/>
                </a:solidFill>
                <a:latin typeface="Calibri"/>
                <a:ea typeface="ＭＳ Ｐゴシック" pitchFamily="-105" charset="-128"/>
                <a:cs typeface="Arial" charset="0"/>
              </a:rPr>
              <a:t>are </a:t>
            </a:r>
            <a:r>
              <a:rPr lang="en-US" sz="2400" b="1" noProof="1">
                <a:solidFill>
                  <a:srgbClr val="042555"/>
                </a:solidFill>
                <a:latin typeface="Calibri"/>
                <a:ea typeface="ＭＳ Ｐゴシック" pitchFamily="-105" charset="-128"/>
                <a:cs typeface="Arial" charset="0"/>
              </a:rPr>
              <a:t>commited to what you </a:t>
            </a:r>
            <a:r>
              <a:rPr lang="en-US" sz="2400" b="1" noProof="1" smtClean="0">
                <a:solidFill>
                  <a:srgbClr val="042555"/>
                </a:solidFill>
                <a:latin typeface="Calibri"/>
                <a:ea typeface="ＭＳ Ｐゴシック" pitchFamily="-105" charset="-128"/>
                <a:cs typeface="Arial" charset="0"/>
              </a:rPr>
              <a:t>are doing </a:t>
            </a:r>
            <a:r>
              <a:rPr lang="en-US" sz="2400" b="1" noProof="1">
                <a:solidFill>
                  <a:srgbClr val="042555"/>
                </a:solidFill>
                <a:latin typeface="Calibri"/>
                <a:ea typeface="ＭＳ Ｐゴシック" pitchFamily="-105" charset="-128"/>
                <a:cs typeface="Arial" charset="0"/>
              </a:rPr>
              <a:t>and are satisfied. But I thought you might </a:t>
            </a:r>
            <a:r>
              <a:rPr lang="en-US" sz="2400" b="1" noProof="1" smtClean="0">
                <a:solidFill>
                  <a:srgbClr val="042555"/>
                </a:solidFill>
                <a:latin typeface="Calibri"/>
                <a:ea typeface="ＭＳ Ｐゴシック" pitchFamily="-105" charset="-128"/>
                <a:cs typeface="Arial" charset="0"/>
              </a:rPr>
              <a:t>know </a:t>
            </a:r>
            <a:r>
              <a:rPr lang="en-US" sz="2400" b="1" noProof="1">
                <a:solidFill>
                  <a:srgbClr val="042555"/>
                </a:solidFill>
                <a:latin typeface="Calibri"/>
                <a:ea typeface="ＭＳ Ｐゴシック" pitchFamily="-105" charset="-128"/>
                <a:cs typeface="Arial" charset="0"/>
              </a:rPr>
              <a:t>someone who may be interested or at least know the right people. I would love an introduction to see if they </a:t>
            </a:r>
            <a:r>
              <a:rPr lang="en-US" sz="2400" b="1" noProof="1" smtClean="0">
                <a:solidFill>
                  <a:srgbClr val="042555"/>
                </a:solidFill>
                <a:latin typeface="Calibri"/>
                <a:ea typeface="ＭＳ Ｐゴシック" pitchFamily="-105" charset="-128"/>
                <a:cs typeface="Arial" charset="0"/>
              </a:rPr>
              <a:t>can connect me to </a:t>
            </a:r>
            <a:r>
              <a:rPr lang="en-US" sz="2400" b="1" noProof="1">
                <a:solidFill>
                  <a:srgbClr val="042555"/>
                </a:solidFill>
                <a:latin typeface="Calibri"/>
                <a:ea typeface="ＭＳ Ｐゴシック" pitchFamily="-105" charset="-128"/>
                <a:cs typeface="Arial" charset="0"/>
              </a:rPr>
              <a:t>the right people in which case there </a:t>
            </a:r>
            <a:r>
              <a:rPr lang="en-US" sz="2400" b="1" noProof="1" smtClean="0">
                <a:solidFill>
                  <a:srgbClr val="042555"/>
                </a:solidFill>
                <a:latin typeface="Calibri"/>
                <a:ea typeface="ＭＳ Ｐゴシック" pitchFamily="-105" charset="-128"/>
                <a:cs typeface="Arial" charset="0"/>
              </a:rPr>
              <a:t>could be some financial benefit </a:t>
            </a:r>
            <a:r>
              <a:rPr lang="en-US" sz="2400" b="1" noProof="1">
                <a:solidFill>
                  <a:srgbClr val="042555"/>
                </a:solidFill>
                <a:latin typeface="Calibri"/>
                <a:ea typeface="ＭＳ Ｐゴシック" pitchFamily="-105" charset="-128"/>
                <a:cs typeface="Arial" charset="0"/>
              </a:rPr>
              <a:t>in it for </a:t>
            </a:r>
            <a:r>
              <a:rPr lang="en-US" sz="2400" b="1" noProof="1" smtClean="0">
                <a:solidFill>
                  <a:srgbClr val="042555"/>
                </a:solidFill>
                <a:latin typeface="Calibri"/>
                <a:ea typeface="ＭＳ Ｐゴシック" pitchFamily="-105" charset="-128"/>
                <a:cs typeface="Arial" charset="0"/>
              </a:rPr>
              <a:t>them and you</a:t>
            </a:r>
            <a:r>
              <a:rPr lang="en-US" sz="2400" b="1" noProof="1">
                <a:solidFill>
                  <a:srgbClr val="042555"/>
                </a:solidFill>
                <a:latin typeface="Calibri"/>
                <a:ea typeface="ＭＳ Ｐゴシック" pitchFamily="-105" charset="-128"/>
                <a:cs typeface="Arial" charset="0"/>
              </a:rPr>
              <a:t>. </a:t>
            </a:r>
            <a:r>
              <a:rPr lang="en-US" sz="2400" b="1" i="1" noProof="1" smtClean="0">
                <a:solidFill>
                  <a:srgbClr val="042555"/>
                </a:solidFill>
                <a:latin typeface="Calibri"/>
                <a:ea typeface="ＭＳ Ｐゴシック" pitchFamily="-105" charset="-128"/>
                <a:cs typeface="Arial" charset="0"/>
              </a:rPr>
              <a:t>(</a:t>
            </a:r>
            <a:r>
              <a:rPr lang="en-US" sz="2400" b="1" i="1" noProof="1">
                <a:solidFill>
                  <a:srgbClr val="042555"/>
                </a:solidFill>
                <a:latin typeface="Calibri"/>
                <a:ea typeface="ＭＳ Ｐゴシック" pitchFamily="-105" charset="-128"/>
                <a:cs typeface="Arial" charset="0"/>
              </a:rPr>
              <a:t>Be prepared to answer what Market America or SHOP.COM is).</a:t>
            </a:r>
          </a:p>
        </p:txBody>
      </p:sp>
    </p:spTree>
    <p:extLst>
      <p:ext uri="{BB962C8B-B14F-4D97-AF65-F5344CB8AC3E}">
        <p14:creationId xmlns:p14="http://schemas.microsoft.com/office/powerpoint/2010/main" val="6710757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1" y="106561"/>
            <a:ext cx="8404167" cy="6816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4501" y="1537505"/>
            <a:ext cx="840416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Evaluate each team member (use UFMS Mgmt. Reports)</a:t>
            </a:r>
            <a:b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</a:br>
            <a:endParaRPr lang="en-US" sz="800" b="1" dirty="0" smtClean="0">
              <a:solidFill>
                <a:srgbClr val="042555"/>
              </a:solidFill>
              <a:latin typeface="Arial"/>
              <a:cs typeface="Arial"/>
            </a:endParaRPr>
          </a:p>
          <a:p>
            <a:pPr marL="742950" lvl="1" indent="-285750">
              <a:buFont typeface="Lucida Grande"/>
              <a:buChar char="-"/>
            </a:pP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Identify location/position of each team members BDCs</a:t>
            </a:r>
          </a:p>
          <a:p>
            <a:pPr marL="742950" lvl="1" indent="-285750">
              <a:buFont typeface="Lucida Grande"/>
              <a:buChar char="-"/>
            </a:pP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Calculate average weekly GBV (use past 3 months) for each BDC</a:t>
            </a:r>
            <a:b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</a:br>
            <a:endParaRPr lang="en-US" b="1" dirty="0" smtClean="0">
              <a:solidFill>
                <a:srgbClr val="042555"/>
              </a:solidFill>
              <a:latin typeface="Arial"/>
              <a:cs typeface="Arial"/>
            </a:endParaRPr>
          </a:p>
          <a:p>
            <a:pPr marL="285750" lvl="1" indent="-285750">
              <a:buFont typeface="Arial"/>
              <a:buChar char="•"/>
            </a:pP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Recruit </a:t>
            </a: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“Leaders” in your organization to 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participate</a:t>
            </a:r>
            <a:b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</a:br>
            <a:endParaRPr lang="en-US" sz="800" b="1" dirty="0">
              <a:solidFill>
                <a:srgbClr val="042555"/>
              </a:solidFill>
              <a:latin typeface="Arial"/>
              <a:cs typeface="Arial"/>
            </a:endParaRPr>
          </a:p>
          <a:p>
            <a:pPr marL="742950" lvl="1" indent="-285750">
              <a:buFont typeface="Lucida Grande"/>
              <a:buChar char="-"/>
            </a:pP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Make them aware of those in their organizations that are on team</a:t>
            </a:r>
          </a:p>
          <a:p>
            <a:pPr marL="742950" lvl="1" indent="-285750">
              <a:buFont typeface="Lucida Grande"/>
              <a:buChar char="-"/>
            </a:pP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They are going to be positioned for additional income 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streams</a:t>
            </a:r>
            <a:b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</a:br>
            <a:endParaRPr lang="en-US" b="1" dirty="0" smtClean="0">
              <a:solidFill>
                <a:srgbClr val="042555"/>
              </a:solidFill>
              <a:latin typeface="Arial"/>
              <a:cs typeface="Arial"/>
            </a:endParaRPr>
          </a:p>
          <a:p>
            <a:pPr marL="285750" lvl="1" indent="-285750">
              <a:buFont typeface="Arial"/>
              <a:buChar char="•"/>
            </a:pP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Present Global Expansion Team to 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Senior </a:t>
            </a: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Partner(s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)</a:t>
            </a:r>
            <a:b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</a:br>
            <a:endParaRPr lang="en-US" sz="800" b="1" dirty="0">
              <a:solidFill>
                <a:srgbClr val="042555"/>
              </a:solidFill>
              <a:latin typeface="Arial"/>
              <a:cs typeface="Arial"/>
            </a:endParaRPr>
          </a:p>
          <a:p>
            <a:pPr marL="742950" lvl="1" indent="-285750">
              <a:buFont typeface="Lucida Grande"/>
              <a:buChar char="-"/>
            </a:pP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Show them number of team members and their location of organization</a:t>
            </a:r>
          </a:p>
          <a:p>
            <a:pPr marL="742950" lvl="1" indent="-285750">
              <a:buFont typeface="Lucida Grande"/>
              <a:buChar char="-"/>
            </a:pP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Identify any Re Entries “Leaders” may have in 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the </a:t>
            </a: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organization</a:t>
            </a:r>
          </a:p>
          <a:p>
            <a:pPr marL="742950" lvl="1" indent="-285750">
              <a:buFont typeface="Lucida Grande"/>
              <a:buChar char="-"/>
            </a:pP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Discuss their global expansion strategies/options</a:t>
            </a:r>
          </a:p>
          <a:p>
            <a:pPr marL="742950" lvl="1" indent="-285750">
              <a:buFont typeface="Lucida Grande"/>
              <a:buChar char="-"/>
            </a:pP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Integrate Senior Partners into your Building Strategies</a:t>
            </a:r>
          </a:p>
          <a:p>
            <a:pPr lvl="1"/>
            <a:endParaRPr lang="en-US" b="1" dirty="0">
              <a:solidFill>
                <a:srgbClr val="042555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04981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1" y="106561"/>
            <a:ext cx="8404167" cy="6816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4501" y="1520122"/>
            <a:ext cx="8404167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/>
              <a:buChar char="•"/>
            </a:pP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Placement of IRCs by team members</a:t>
            </a:r>
            <a:b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</a:br>
            <a:endParaRPr lang="en-US" sz="800" b="1" dirty="0">
              <a:solidFill>
                <a:srgbClr val="042555"/>
              </a:solidFill>
              <a:latin typeface="Arial"/>
              <a:cs typeface="Arial"/>
            </a:endParaRPr>
          </a:p>
          <a:p>
            <a:pPr marL="742950" lvl="1" indent="-285750">
              <a:buFont typeface="Lucida Grande"/>
              <a:buChar char="-"/>
            </a:pP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Set up IRC placement </a:t>
            </a:r>
            <a:r>
              <a:rPr lang="en-US" b="1" dirty="0" err="1" smtClean="0">
                <a:solidFill>
                  <a:srgbClr val="042555"/>
                </a:solidFill>
                <a:latin typeface="Arial"/>
                <a:cs typeface="Arial"/>
              </a:rPr>
              <a:t>corings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 with “Team Leaders</a:t>
            </a:r>
            <a:r>
              <a:rPr lang="en-US" b="1" dirty="0">
                <a:solidFill>
                  <a:srgbClr val="042555"/>
                </a:solidFill>
                <a:latin typeface="Arial"/>
                <a:cs typeface="Arial"/>
              </a:rPr>
              <a:t>” </a:t>
            </a:r>
            <a:endParaRPr lang="en-US" b="1" dirty="0" smtClean="0">
              <a:solidFill>
                <a:srgbClr val="042555"/>
              </a:solidFill>
              <a:latin typeface="Arial"/>
              <a:cs typeface="Arial"/>
            </a:endParaRPr>
          </a:p>
          <a:p>
            <a:pPr marL="742950" lvl="1" indent="-285750">
              <a:buFont typeface="Lucida Grande"/>
              <a:buChar char="-"/>
            </a:pP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Draw each team out so everyone agrees on maximizing placement of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“New Region” 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growth</a:t>
            </a:r>
            <a:b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</a:br>
            <a:endParaRPr lang="en-US" b="1" dirty="0" smtClean="0">
              <a:solidFill>
                <a:srgbClr val="042555"/>
              </a:solidFill>
              <a:latin typeface="Arial"/>
              <a:cs typeface="Arial"/>
            </a:endParaRPr>
          </a:p>
          <a:p>
            <a:pPr marL="285750" lvl="1" indent="-285750">
              <a:buFont typeface="Arial"/>
              <a:buChar char="•"/>
            </a:pPr>
            <a:r>
              <a:rPr lang="en-US" b="1" dirty="0">
                <a:solidFill>
                  <a:srgbClr val="FB0006"/>
                </a:solidFill>
                <a:latin typeface="Arial"/>
                <a:cs typeface="Arial"/>
              </a:rPr>
              <a:t>“New Region” </a:t>
            </a: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NMTSS and Coverage</a:t>
            </a:r>
            <a:b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</a:br>
            <a:endParaRPr lang="en-US" sz="800" b="1" dirty="0" smtClean="0">
              <a:solidFill>
                <a:srgbClr val="042555"/>
              </a:solidFill>
              <a:latin typeface="Arial"/>
              <a:cs typeface="Arial"/>
            </a:endParaRPr>
          </a:p>
          <a:p>
            <a:pPr marL="742950" lvl="1" indent="-285750">
              <a:buFont typeface="Lucida Grande"/>
              <a:buChar char="-"/>
            </a:pP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All Team Members should have NMTSS schedule for next 3 months</a:t>
            </a:r>
          </a:p>
          <a:p>
            <a:pPr marL="742950" lvl="1" indent="-285750">
              <a:buFont typeface="Lucida Grande"/>
              <a:buChar char="-"/>
            </a:pP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Schedule Team Member(s) to ensure maximum coverage</a:t>
            </a:r>
            <a:endParaRPr lang="en-US" b="1" dirty="0">
              <a:solidFill>
                <a:srgbClr val="042555"/>
              </a:solidFill>
              <a:latin typeface="Arial"/>
              <a:cs typeface="Arial"/>
            </a:endParaRPr>
          </a:p>
          <a:p>
            <a:pPr lvl="1"/>
            <a:endParaRPr lang="en-US" b="1" dirty="0">
              <a:solidFill>
                <a:srgbClr val="042555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09296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1" y="106561"/>
            <a:ext cx="8404167" cy="6816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4501" y="1677205"/>
            <a:ext cx="8217999" cy="4093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/>
              <a:buChar char="•"/>
            </a:pP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Schedule accountability system</a:t>
            </a:r>
            <a:b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</a:br>
            <a:endParaRPr lang="en-US" sz="800" b="1" dirty="0">
              <a:solidFill>
                <a:srgbClr val="042555"/>
              </a:solidFill>
              <a:latin typeface="Arial"/>
              <a:cs typeface="Arial"/>
            </a:endParaRPr>
          </a:p>
          <a:p>
            <a:pPr marL="742950" lvl="1" indent="-285750">
              <a:buFont typeface="Lucida Grande"/>
              <a:buChar char="-"/>
            </a:pP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New prospects and bio information to team</a:t>
            </a:r>
          </a:p>
          <a:p>
            <a:pPr marL="742950" lvl="1" indent="-285750">
              <a:buFont typeface="Lucida Grande"/>
              <a:buChar char="-"/>
            </a:pP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Follow Up Status (Next Step...)</a:t>
            </a:r>
          </a:p>
          <a:p>
            <a:pPr marL="742950" lvl="1" indent="-285750">
              <a:buFont typeface="Lucida Grande"/>
              <a:buChar char="-"/>
            </a:pP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Set scheduling combination events for next “Team Member” coming in </a:t>
            </a:r>
            <a:b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</a:br>
            <a:endParaRPr lang="en-US" b="1" dirty="0" smtClean="0">
              <a:solidFill>
                <a:srgbClr val="042555"/>
              </a:solidFill>
              <a:latin typeface="Arial"/>
              <a:cs typeface="Arial"/>
            </a:endParaRPr>
          </a:p>
          <a:p>
            <a:pPr marL="285750" lvl="1" indent="-285750">
              <a:buFont typeface="Arial"/>
              <a:buChar char="•"/>
            </a:pP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Measure, Monitor, Adjust and Control</a:t>
            </a:r>
            <a:b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</a:br>
            <a:endParaRPr lang="en-US" sz="800" b="1" dirty="0" smtClean="0">
              <a:solidFill>
                <a:srgbClr val="042555"/>
              </a:solidFill>
              <a:latin typeface="Arial"/>
              <a:cs typeface="Arial"/>
            </a:endParaRPr>
          </a:p>
          <a:p>
            <a:pPr marL="742950" lvl="1" indent="-285750">
              <a:buFont typeface="Lucida Grande"/>
              <a:buChar char="-"/>
            </a:pP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Each month compare GBV average vs. baseline</a:t>
            </a:r>
          </a:p>
          <a:p>
            <a:pPr marL="742950" lvl="1" indent="-285750">
              <a:buFont typeface="Lucida Grande"/>
              <a:buChar char="-"/>
            </a:pP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Each month monitor new growth (New Team Members)</a:t>
            </a:r>
          </a:p>
          <a:p>
            <a:pPr marL="742950" lvl="1" indent="-285750">
              <a:buFont typeface="Lucida Grande"/>
              <a:buChar char="-"/>
            </a:pP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Assess product sales</a:t>
            </a:r>
          </a:p>
          <a:p>
            <a:pPr marL="742950" lvl="1" indent="-285750">
              <a:buFont typeface="Lucida Grande"/>
              <a:buChar char="-"/>
            </a:pPr>
            <a:r>
              <a:rPr lang="en-US" b="1" dirty="0" smtClean="0">
                <a:solidFill>
                  <a:srgbClr val="042555"/>
                </a:solidFill>
                <a:latin typeface="Arial"/>
                <a:cs typeface="Arial"/>
              </a:rPr>
              <a:t>Assess numbers being exposed to business plan</a:t>
            </a:r>
            <a:endParaRPr lang="en-US" b="1" dirty="0">
              <a:solidFill>
                <a:srgbClr val="042555"/>
              </a:solidFill>
              <a:latin typeface="Arial"/>
              <a:cs typeface="Arial"/>
            </a:endParaRPr>
          </a:p>
          <a:p>
            <a:pPr lvl="1"/>
            <a:endParaRPr lang="en-US" b="1" dirty="0">
              <a:solidFill>
                <a:srgbClr val="042555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07897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4660900" y="3745417"/>
            <a:ext cx="1873250" cy="3480883"/>
          </a:xfrm>
          <a:prstGeom prst="roundRect">
            <a:avLst/>
          </a:prstGeom>
          <a:solidFill>
            <a:srgbClr val="FB00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864100" y="3930650"/>
            <a:ext cx="1473200" cy="768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864100" y="4775200"/>
            <a:ext cx="1473200" cy="99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864100" y="5854700"/>
            <a:ext cx="1473200" cy="8471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7150100" y="3745417"/>
            <a:ext cx="1873250" cy="3480883"/>
          </a:xfrm>
          <a:prstGeom prst="roundRect">
            <a:avLst/>
          </a:prstGeom>
          <a:solidFill>
            <a:srgbClr val="FB00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353300" y="3930650"/>
            <a:ext cx="1473200" cy="768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353300" y="4775200"/>
            <a:ext cx="1473200" cy="768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353300" y="5689600"/>
            <a:ext cx="1473200" cy="10122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209800" y="3745417"/>
            <a:ext cx="1873250" cy="3480883"/>
          </a:xfrm>
          <a:prstGeom prst="roundRect">
            <a:avLst/>
          </a:prstGeom>
          <a:solidFill>
            <a:srgbClr val="FB00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13000" y="3930650"/>
            <a:ext cx="1473200" cy="768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413000" y="4775200"/>
            <a:ext cx="1473200" cy="768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413000" y="5854700"/>
            <a:ext cx="1473200" cy="8471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88" y="1631655"/>
            <a:ext cx="6467425" cy="2028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5800" y="723887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u="sng" dirty="0" smtClean="0">
                <a:solidFill>
                  <a:prstClr val="black"/>
                </a:solidFill>
              </a:rPr>
              <a:t>ASIA-PACIFIC</a:t>
            </a:r>
          </a:p>
          <a:p>
            <a:pPr algn="ctr" defTabSz="457200"/>
            <a:r>
              <a:rPr lang="en-US" b="1" u="sng" dirty="0" smtClean="0">
                <a:solidFill>
                  <a:prstClr val="black"/>
                </a:solidFill>
              </a:rPr>
              <a:t>REGION (AP)</a:t>
            </a:r>
          </a:p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Unified BV/IBV Banks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52900" y="723887"/>
            <a:ext cx="269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u="sng" dirty="0" smtClean="0">
                <a:solidFill>
                  <a:prstClr val="black"/>
                </a:solidFill>
              </a:rPr>
              <a:t>AMERICAS </a:t>
            </a:r>
          </a:p>
          <a:p>
            <a:pPr algn="ctr" defTabSz="457200"/>
            <a:r>
              <a:rPr lang="en-US" b="1" u="sng" dirty="0" smtClean="0">
                <a:solidFill>
                  <a:prstClr val="black"/>
                </a:solidFill>
              </a:rPr>
              <a:t>REGION (AM)</a:t>
            </a:r>
          </a:p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Unified BV/IBV Banks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05600" y="723887"/>
            <a:ext cx="2622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u="sng" dirty="0" smtClean="0">
                <a:solidFill>
                  <a:prstClr val="black"/>
                </a:solidFill>
              </a:rPr>
              <a:t>EUROPE </a:t>
            </a:r>
          </a:p>
          <a:p>
            <a:pPr algn="ctr" defTabSz="457200"/>
            <a:r>
              <a:rPr lang="en-US" b="1" u="sng" dirty="0" smtClean="0">
                <a:solidFill>
                  <a:prstClr val="black"/>
                </a:solidFill>
              </a:rPr>
              <a:t>REGION (EU)</a:t>
            </a:r>
          </a:p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Unified BV/IBV Banks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3000" y="3930650"/>
            <a:ext cx="147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 smtClean="0">
                <a:solidFill>
                  <a:prstClr val="black"/>
                </a:solidFill>
              </a:rPr>
              <a:t>Australia</a:t>
            </a:r>
          </a:p>
          <a:p>
            <a:pPr algn="ctr" defTabSz="457200"/>
            <a:r>
              <a:rPr lang="en-US" sz="1400" dirty="0" smtClean="0">
                <a:solidFill>
                  <a:prstClr val="black"/>
                </a:solidFill>
              </a:rPr>
              <a:t>Taiwan</a:t>
            </a:r>
          </a:p>
          <a:p>
            <a:pPr algn="ctr" defTabSz="457200"/>
            <a:r>
              <a:rPr lang="en-US" sz="1400" dirty="0" smtClean="0">
                <a:solidFill>
                  <a:prstClr val="black"/>
                </a:solidFill>
              </a:rPr>
              <a:t>Hong Kong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64100" y="3930650"/>
            <a:ext cx="147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 smtClean="0">
                <a:solidFill>
                  <a:prstClr val="black"/>
                </a:solidFill>
              </a:rPr>
              <a:t>United States</a:t>
            </a:r>
          </a:p>
          <a:p>
            <a:pPr algn="ctr" defTabSz="457200"/>
            <a:r>
              <a:rPr lang="en-US" sz="1400" dirty="0" smtClean="0">
                <a:solidFill>
                  <a:prstClr val="black"/>
                </a:solidFill>
              </a:rPr>
              <a:t>Canada</a:t>
            </a:r>
          </a:p>
          <a:p>
            <a:pPr algn="ctr" defTabSz="457200"/>
            <a:r>
              <a:rPr lang="en-US" sz="1400" dirty="0" smtClean="0">
                <a:solidFill>
                  <a:prstClr val="black"/>
                </a:solidFill>
              </a:rPr>
              <a:t>Mexico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53300" y="4062950"/>
            <a:ext cx="1511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 smtClean="0">
                <a:solidFill>
                  <a:prstClr val="black"/>
                </a:solidFill>
              </a:rPr>
              <a:t>United Kingdom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325412" y="387149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b="1" dirty="0" smtClean="0">
                <a:solidFill>
                  <a:prstClr val="black"/>
                </a:solidFill>
              </a:rPr>
              <a:t>Market Countries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835150" y="4089400"/>
            <a:ext cx="279400" cy="0"/>
          </a:xfrm>
          <a:prstGeom prst="straightConnector1">
            <a:avLst/>
          </a:prstGeom>
          <a:ln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235450" y="4089400"/>
            <a:ext cx="279400" cy="0"/>
          </a:xfrm>
          <a:prstGeom prst="straightConnector1">
            <a:avLst/>
          </a:prstGeom>
          <a:ln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753225" y="4089400"/>
            <a:ext cx="279400" cy="0"/>
          </a:xfrm>
          <a:prstGeom prst="straightConnector1">
            <a:avLst/>
          </a:prstGeom>
          <a:ln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-325412" y="4699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b="1" dirty="0" smtClean="0">
                <a:solidFill>
                  <a:prstClr val="black"/>
                </a:solidFill>
              </a:rPr>
              <a:t>EMP Countries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1835150" y="4927600"/>
            <a:ext cx="279400" cy="0"/>
          </a:xfrm>
          <a:prstGeom prst="straightConnector1">
            <a:avLst/>
          </a:prstGeom>
          <a:ln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4235450" y="4927600"/>
            <a:ext cx="279400" cy="0"/>
          </a:xfrm>
          <a:prstGeom prst="straightConnector1">
            <a:avLst/>
          </a:prstGeom>
          <a:ln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753225" y="4927600"/>
            <a:ext cx="279400" cy="0"/>
          </a:xfrm>
          <a:prstGeom prst="straightConnector1">
            <a:avLst/>
          </a:prstGeom>
          <a:ln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412999" y="4834469"/>
            <a:ext cx="1473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 smtClean="0">
                <a:solidFill>
                  <a:prstClr val="black"/>
                </a:solidFill>
              </a:rPr>
              <a:t>Singapore</a:t>
            </a:r>
          </a:p>
          <a:p>
            <a:pPr algn="ctr" defTabSz="457200"/>
            <a:r>
              <a:rPr lang="en-US" sz="1400" dirty="0" smtClean="0">
                <a:solidFill>
                  <a:prstClr val="black"/>
                </a:solidFill>
              </a:rPr>
              <a:t>New Zealand	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325412" y="58039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b="1" dirty="0" smtClean="0">
                <a:solidFill>
                  <a:prstClr val="black"/>
                </a:solidFill>
              </a:rPr>
              <a:t>Global SHOP.COM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3000" y="5854700"/>
            <a:ext cx="1473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Customers can buy Market America (USA) branded BV products</a:t>
            </a:r>
            <a:endParaRPr lang="en-US" sz="1300" dirty="0"/>
          </a:p>
        </p:txBody>
      </p:sp>
      <p:sp>
        <p:nvSpPr>
          <p:cNvPr id="32" name="TextBox 31"/>
          <p:cNvSpPr txBox="1"/>
          <p:nvPr/>
        </p:nvSpPr>
        <p:spPr>
          <a:xfrm>
            <a:off x="7353300" y="5811966"/>
            <a:ext cx="1549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Customers buy Market UK branded BV products</a:t>
            </a:r>
            <a:endParaRPr lang="en-US" sz="1300" dirty="0"/>
          </a:p>
        </p:txBody>
      </p:sp>
      <p:sp>
        <p:nvSpPr>
          <p:cNvPr id="38" name="TextBox 37"/>
          <p:cNvSpPr txBox="1"/>
          <p:nvPr/>
        </p:nvSpPr>
        <p:spPr>
          <a:xfrm>
            <a:off x="4864100" y="4894270"/>
            <a:ext cx="1473200" cy="788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1200" dirty="0" smtClean="0">
                <a:solidFill>
                  <a:prstClr val="black"/>
                </a:solidFill>
              </a:rPr>
              <a:t>Colombia</a:t>
            </a:r>
          </a:p>
          <a:p>
            <a:pPr algn="ctr" defTabSz="457200">
              <a:lnSpc>
                <a:spcPct val="90000"/>
              </a:lnSpc>
            </a:pPr>
            <a:r>
              <a:rPr lang="en-US" sz="1200" dirty="0" smtClean="0">
                <a:solidFill>
                  <a:prstClr val="black"/>
                </a:solidFill>
              </a:rPr>
              <a:t>Panama</a:t>
            </a:r>
          </a:p>
          <a:p>
            <a:pPr algn="ctr" defTabSz="457200">
              <a:lnSpc>
                <a:spcPct val="90000"/>
              </a:lnSpc>
            </a:pPr>
            <a:r>
              <a:rPr lang="en-US" sz="1200" dirty="0" smtClean="0">
                <a:solidFill>
                  <a:prstClr val="black"/>
                </a:solidFill>
              </a:rPr>
              <a:t>Dominican Republic Ecuador</a:t>
            </a:r>
            <a:r>
              <a:rPr lang="en-US" sz="1400" dirty="0" smtClean="0">
                <a:solidFill>
                  <a:prstClr val="black"/>
                </a:solidFill>
              </a:rPr>
              <a:t>	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46" y="106561"/>
            <a:ext cx="8404167" cy="698269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4889500" y="5854700"/>
            <a:ext cx="1473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Customers can buy Market America (USA) branded BV products</a:t>
            </a:r>
            <a:endParaRPr lang="en-US" sz="13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1835150" y="6019800"/>
            <a:ext cx="279400" cy="0"/>
          </a:xfrm>
          <a:prstGeom prst="straightConnector1">
            <a:avLst/>
          </a:prstGeom>
          <a:ln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235450" y="6019800"/>
            <a:ext cx="279400" cy="0"/>
          </a:xfrm>
          <a:prstGeom prst="straightConnector1">
            <a:avLst/>
          </a:prstGeom>
          <a:ln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753225" y="6019800"/>
            <a:ext cx="279400" cy="0"/>
          </a:xfrm>
          <a:prstGeom prst="straightConnector1">
            <a:avLst/>
          </a:prstGeom>
          <a:ln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4235450" y="4358027"/>
            <a:ext cx="279400" cy="0"/>
          </a:xfrm>
          <a:prstGeom prst="straightConnector1">
            <a:avLst/>
          </a:prstGeom>
          <a:ln>
            <a:solidFill>
              <a:srgbClr val="04255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705600" y="4358027"/>
            <a:ext cx="279400" cy="0"/>
          </a:xfrm>
          <a:prstGeom prst="straightConnector1">
            <a:avLst/>
          </a:prstGeom>
          <a:ln>
            <a:solidFill>
              <a:srgbClr val="04255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581400" y="3466017"/>
            <a:ext cx="4048126" cy="279400"/>
            <a:chOff x="3581400" y="3466017"/>
            <a:chExt cx="4048126" cy="279400"/>
          </a:xfrm>
        </p:grpSpPr>
        <p:cxnSp>
          <p:nvCxnSpPr>
            <p:cNvPr id="57" name="Straight Arrow Connector 56"/>
            <p:cNvCxnSpPr/>
            <p:nvPr/>
          </p:nvCxnSpPr>
          <p:spPr>
            <a:xfrm rot="5400000">
              <a:off x="7489825" y="3605717"/>
              <a:ext cx="279400" cy="0"/>
            </a:xfrm>
            <a:prstGeom prst="straightConnector1">
              <a:avLst/>
            </a:prstGeom>
            <a:ln>
              <a:solidFill>
                <a:srgbClr val="1529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5400000">
              <a:off x="3441700" y="3605717"/>
              <a:ext cx="279400" cy="0"/>
            </a:xfrm>
            <a:prstGeom prst="straightConnector1">
              <a:avLst/>
            </a:prstGeom>
            <a:ln>
              <a:solidFill>
                <a:srgbClr val="1529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581400" y="3466017"/>
              <a:ext cx="4048126" cy="0"/>
            </a:xfrm>
            <a:prstGeom prst="line">
              <a:avLst/>
            </a:prstGeom>
            <a:ln>
              <a:solidFill>
                <a:srgbClr val="1529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Arrow Connector 59"/>
          <p:cNvCxnSpPr/>
          <p:nvPr/>
        </p:nvCxnSpPr>
        <p:spPr>
          <a:xfrm flipH="1">
            <a:off x="4235450" y="5184577"/>
            <a:ext cx="279400" cy="0"/>
          </a:xfrm>
          <a:prstGeom prst="straightConnector1">
            <a:avLst/>
          </a:prstGeom>
          <a:ln>
            <a:solidFill>
              <a:srgbClr val="04255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353300" y="4876800"/>
            <a:ext cx="1511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 smtClean="0">
                <a:solidFill>
                  <a:prstClr val="black"/>
                </a:solidFill>
              </a:rPr>
              <a:t>Spain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6705600" y="5184577"/>
            <a:ext cx="279400" cy="0"/>
          </a:xfrm>
          <a:prstGeom prst="straightConnector1">
            <a:avLst/>
          </a:prstGeom>
          <a:ln>
            <a:solidFill>
              <a:srgbClr val="04255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4235450" y="6248400"/>
            <a:ext cx="279400" cy="0"/>
          </a:xfrm>
          <a:prstGeom prst="straightConnector1">
            <a:avLst/>
          </a:prstGeom>
          <a:ln>
            <a:solidFill>
              <a:srgbClr val="04255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05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5" grpId="0"/>
      <p:bldP spid="46" grpId="0"/>
      <p:bldP spid="78" grpId="0"/>
      <p:bldP spid="4" grpId="0"/>
      <p:bldP spid="32" grpId="0"/>
      <p:bldP spid="38" grpId="0"/>
      <p:bldP spid="58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0380"/>
            <a:ext cx="9144000" cy="1094533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/>
            </a:r>
            <a:br>
              <a:rPr lang="en-US" sz="3000" b="1" dirty="0" smtClean="0">
                <a:solidFill>
                  <a:srgbClr val="FF0000"/>
                </a:solidFill>
              </a:rPr>
            </a:br>
            <a:r>
              <a:rPr lang="en-US" sz="3000" b="1" dirty="0" smtClean="0">
                <a:solidFill>
                  <a:srgbClr val="FF0000"/>
                </a:solidFill>
              </a:rPr>
              <a:t>Change the dynamics!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67" y="829879"/>
            <a:ext cx="8950133" cy="6078922"/>
          </a:xfrm>
        </p:spPr>
        <p:txBody>
          <a:bodyPr>
            <a:normAutofit/>
          </a:bodyPr>
          <a:lstStyle/>
          <a:p>
            <a:endParaRPr lang="en-US" sz="2000" b="1" dirty="0" smtClean="0"/>
          </a:p>
          <a:p>
            <a:r>
              <a:rPr lang="en-US" sz="2000" b="1" dirty="0"/>
              <a:t>Asia-Pacific </a:t>
            </a:r>
            <a:r>
              <a:rPr lang="en-US" sz="2000" b="1" dirty="0" smtClean="0"/>
              <a:t>BV/IBV is </a:t>
            </a:r>
            <a:r>
              <a:rPr lang="en-US" sz="2000" b="1" dirty="0"/>
              <a:t>unified </a:t>
            </a:r>
            <a:r>
              <a:rPr lang="en-US" sz="2000" b="1" dirty="0" smtClean="0"/>
              <a:t>within the region and </a:t>
            </a:r>
            <a:r>
              <a:rPr lang="en-US" sz="2000" b="1" dirty="0"/>
              <a:t>will be added to the Global Unification </a:t>
            </a:r>
            <a:r>
              <a:rPr lang="en-US" sz="2000" b="1" dirty="0" smtClean="0"/>
              <a:t>Program in the next deployment phase. </a:t>
            </a:r>
            <a:endParaRPr lang="en-US" sz="2000" b="1" dirty="0"/>
          </a:p>
          <a:p>
            <a:r>
              <a:rPr lang="en-US" sz="2000" b="1" dirty="0"/>
              <a:t>BV and IBV </a:t>
            </a:r>
            <a:r>
              <a:rPr lang="en-US" sz="2000" b="1" dirty="0" smtClean="0"/>
              <a:t>are unified within a region. This unified BV/IBV encompasses volume generated by Regional Market Countries UFOs, EMP Countries and applicable  Global </a:t>
            </a:r>
            <a:r>
              <a:rPr lang="en-US" sz="2000" b="1" dirty="0" err="1" smtClean="0"/>
              <a:t>Shop.com</a:t>
            </a:r>
            <a:r>
              <a:rPr lang="en-US" sz="2000" b="1" dirty="0" smtClean="0"/>
              <a:t> purchases.</a:t>
            </a:r>
            <a:endParaRPr lang="en-US" sz="2000" b="1" dirty="0"/>
          </a:p>
          <a:p>
            <a:r>
              <a:rPr lang="en-US" sz="2000" b="1" dirty="0"/>
              <a:t>For the purpose of this presentation the two regions being used are:</a:t>
            </a:r>
            <a:br>
              <a:rPr lang="en-US" sz="2000" b="1" dirty="0"/>
            </a:br>
            <a:r>
              <a:rPr lang="en-US" sz="2000" b="1" dirty="0" smtClean="0"/>
              <a:t>Americas </a:t>
            </a:r>
            <a:r>
              <a:rPr lang="en-US" sz="2000" b="1" dirty="0"/>
              <a:t>and Europe. 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1191780" y="3523793"/>
            <a:ext cx="3456420" cy="3624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1499C1"/>
                </a:solidFill>
              </a:rPr>
              <a:t>Americas = AM</a:t>
            </a:r>
          </a:p>
          <a:p>
            <a:pPr algn="ctr" defTabSz="457200"/>
            <a:r>
              <a:rPr lang="en-US" sz="2400" b="1" dirty="0">
                <a:solidFill>
                  <a:srgbClr val="1499C1"/>
                </a:solidFill>
              </a:rPr>
              <a:t>USA   </a:t>
            </a:r>
          </a:p>
          <a:p>
            <a:pPr algn="ctr" defTabSz="457200"/>
            <a:r>
              <a:rPr lang="en-US" sz="2400" b="1" dirty="0">
                <a:solidFill>
                  <a:srgbClr val="1499C1"/>
                </a:solidFill>
              </a:rPr>
              <a:t>CANADA</a:t>
            </a:r>
          </a:p>
          <a:p>
            <a:pPr algn="ctr" defTabSz="457200"/>
            <a:r>
              <a:rPr lang="en-US" sz="2400" b="1" dirty="0" smtClean="0">
                <a:solidFill>
                  <a:srgbClr val="1499C1"/>
                </a:solidFill>
              </a:rPr>
              <a:t>MEXICO</a:t>
            </a:r>
            <a:endParaRPr lang="en-US" sz="2400" b="1" dirty="0">
              <a:solidFill>
                <a:srgbClr val="1499C1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1853190" y="522121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0000"/>
                </a:solidFill>
              </a:rPr>
              <a:t>Home Region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5637729" y="522121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New Region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5510728" y="3523793"/>
            <a:ext cx="27188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B0006"/>
                </a:solidFill>
              </a:rPr>
              <a:t>Europe = EU</a:t>
            </a:r>
          </a:p>
          <a:p>
            <a:pPr algn="ctr"/>
            <a:r>
              <a:rPr lang="en-US" sz="2400" b="1" dirty="0" smtClean="0">
                <a:solidFill>
                  <a:srgbClr val="FB0006"/>
                </a:solidFill>
              </a:rPr>
              <a:t>UNITED KINGDOM</a:t>
            </a:r>
            <a:endParaRPr lang="en-US" sz="2400" b="1" dirty="0">
              <a:solidFill>
                <a:srgbClr val="FB0006"/>
              </a:solidFill>
            </a:endParaRPr>
          </a:p>
          <a:p>
            <a:pPr algn="ctr"/>
            <a:r>
              <a:rPr lang="en-US" sz="2400" b="1" dirty="0">
                <a:solidFill>
                  <a:srgbClr val="FB0006"/>
                </a:solidFill>
              </a:rPr>
              <a:t> SPAIN </a:t>
            </a: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786390" y="5837237"/>
            <a:ext cx="4115810" cy="9191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0000"/>
                </a:solidFill>
              </a:rPr>
              <a:t>Global SHOP.COM – All countries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(North America, Central America and South America)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1" y="106561"/>
            <a:ext cx="8404167" cy="681644"/>
          </a:xfrm>
          <a:prstGeom prst="rect">
            <a:avLst/>
          </a:prstGeom>
        </p:spPr>
      </p:pic>
      <p:sp>
        <p:nvSpPr>
          <p:cNvPr id="16" name="Slide Number Placeholder 3"/>
          <p:cNvSpPr txBox="1">
            <a:spLocks/>
          </p:cNvSpPr>
          <p:nvPr/>
        </p:nvSpPr>
        <p:spPr>
          <a:xfrm>
            <a:off x="4953000" y="5837237"/>
            <a:ext cx="4115810" cy="9191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0000"/>
                </a:solidFill>
              </a:rPr>
              <a:t>Global SHOP.COM – All of Europe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GlobesPlain.png"/>
          <p:cNvPicPr>
            <a:picLocks noChangeAspect="1"/>
          </p:cNvPicPr>
          <p:nvPr/>
        </p:nvPicPr>
        <p:blipFill rotWithShape="1">
          <a:blip r:embed="rId4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0" r="35103"/>
          <a:stretch/>
        </p:blipFill>
        <p:spPr>
          <a:xfrm>
            <a:off x="1730567" y="3530601"/>
            <a:ext cx="2460433" cy="2040552"/>
          </a:xfrm>
          <a:prstGeom prst="rect">
            <a:avLst/>
          </a:prstGeom>
        </p:spPr>
      </p:pic>
      <p:pic>
        <p:nvPicPr>
          <p:cNvPr id="14" name="Picture 13" descr="GlobesPlain.png"/>
          <p:cNvPicPr>
            <a:picLocks noChangeAspect="1"/>
          </p:cNvPicPr>
          <p:nvPr/>
        </p:nvPicPr>
        <p:blipFill rotWithShape="1">
          <a:blip r:embed="rId4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3"/>
          <a:stretch/>
        </p:blipFill>
        <p:spPr>
          <a:xfrm>
            <a:off x="5637729" y="3530601"/>
            <a:ext cx="2134420" cy="204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9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4046" y="1129027"/>
            <a:ext cx="4492754" cy="4421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10000"/>
              </a:lnSpc>
              <a:buClr>
                <a:srgbClr val="042555"/>
              </a:buClr>
              <a:buFont typeface="Arial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All UFOs are awarded </a:t>
            </a: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an IRC (International Re-entry Center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) for </a:t>
            </a:r>
            <a:b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future placement</a:t>
            </a:r>
          </a:p>
          <a:p>
            <a:pPr marL="406400" lvl="1" indent="-228600">
              <a:lnSpc>
                <a:spcPct val="110000"/>
              </a:lnSpc>
              <a:buClr>
                <a:srgbClr val="FB0006"/>
              </a:buClr>
              <a:buFont typeface="Lucida Grande"/>
              <a:buChar char="-"/>
            </a:pPr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IRCs allow for earning additional commissions from regional global expansion</a:t>
            </a:r>
          </a:p>
          <a:p>
            <a:pPr marL="406400" lvl="1" indent="-228600">
              <a:lnSpc>
                <a:spcPct val="110000"/>
              </a:lnSpc>
              <a:buClr>
                <a:srgbClr val="FB0006"/>
              </a:buClr>
              <a:buFont typeface="Lucida Grande"/>
              <a:buChar char="-"/>
            </a:pPr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IRCs convert </a:t>
            </a: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“New Region” 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BV/IBV </a:t>
            </a:r>
            <a:b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to earn in “Home Region” MPCP</a:t>
            </a:r>
          </a:p>
          <a:p>
            <a:pPr marL="406400" lvl="1" indent="-228600">
              <a:lnSpc>
                <a:spcPct val="110000"/>
              </a:lnSpc>
              <a:buClr>
                <a:srgbClr val="FB0006"/>
              </a:buClr>
              <a:buFont typeface="Lucida Grande"/>
              <a:buChar char="-"/>
            </a:pPr>
            <a:endParaRPr lang="en-US" sz="16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77800" indent="-177800">
              <a:lnSpc>
                <a:spcPct val="110000"/>
              </a:lnSpc>
              <a:buClr>
                <a:srgbClr val="042555"/>
              </a:buClr>
              <a:buFont typeface="Arial"/>
              <a:buChar char="•"/>
            </a:pPr>
            <a:endParaRPr lang="en-US" sz="16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  <a:buClr>
                <a:srgbClr val="042555"/>
              </a:buClr>
            </a:pP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buClr>
                <a:srgbClr val="042555"/>
              </a:buClr>
              <a:buFont typeface="Arial"/>
              <a:buChar char="•"/>
            </a:pPr>
            <a:r>
              <a:rPr lang="en-US" sz="1600" b="1" dirty="0" smtClean="0">
                <a:solidFill>
                  <a:srgbClr val="008000"/>
                </a:solidFill>
                <a:latin typeface="Arial"/>
                <a:cs typeface="Arial"/>
              </a:rPr>
              <a:t>All UFOs are awarded 3 UGCs (Unified </a:t>
            </a:r>
            <a:r>
              <a:rPr lang="en-US" sz="1600" b="1" dirty="0">
                <a:solidFill>
                  <a:srgbClr val="008000"/>
                </a:solidFill>
                <a:latin typeface="Arial"/>
                <a:cs typeface="Arial"/>
              </a:rPr>
              <a:t>Global </a:t>
            </a:r>
            <a:r>
              <a:rPr lang="en-US" sz="1600" b="1" dirty="0" smtClean="0">
                <a:solidFill>
                  <a:srgbClr val="008000"/>
                </a:solidFill>
                <a:latin typeface="Arial"/>
                <a:cs typeface="Arial"/>
              </a:rPr>
              <a:t>Center) when the IRC is placed</a:t>
            </a:r>
          </a:p>
          <a:p>
            <a:pPr marL="406400" lvl="1" indent="-241300">
              <a:lnSpc>
                <a:spcPct val="110000"/>
              </a:lnSpc>
              <a:buClr>
                <a:srgbClr val="042555"/>
              </a:buClr>
              <a:buFont typeface="Lucida Grande"/>
              <a:buChar char="-"/>
            </a:pPr>
            <a:r>
              <a:rPr lang="en-US" sz="1600" b="1" dirty="0" smtClean="0">
                <a:solidFill>
                  <a:srgbClr val="008000"/>
                </a:solidFill>
                <a:latin typeface="Arial"/>
                <a:cs typeface="Arial"/>
              </a:rPr>
              <a:t>UGCs earn commissions from </a:t>
            </a:r>
            <a:r>
              <a:rPr lang="en-US" sz="1600" b="1" dirty="0">
                <a:solidFill>
                  <a:srgbClr val="008000"/>
                </a:solidFill>
                <a:latin typeface="Arial"/>
                <a:cs typeface="Arial"/>
              </a:rPr>
              <a:t>“New Region</a:t>
            </a:r>
            <a:r>
              <a:rPr lang="en-US" sz="1600" b="1" dirty="0" smtClean="0">
                <a:solidFill>
                  <a:srgbClr val="008000"/>
                </a:solidFill>
                <a:latin typeface="Arial"/>
                <a:cs typeface="Arial"/>
              </a:rPr>
              <a:t>” BV/IBV in excess of 5,000 “Home Region” GBV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1295810"/>
            <a:ext cx="3891086" cy="2966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600" y="6553200"/>
            <a:ext cx="533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>
                <a:solidFill>
                  <a:srgbClr val="042555"/>
                </a:solidFill>
                <a:latin typeface="Arial"/>
                <a:cs typeface="Arial"/>
              </a:rPr>
              <a:t>*BDC - Business Development Center </a:t>
            </a:r>
            <a:endParaRPr lang="en-US" sz="1000" i="1" dirty="0" smtClean="0">
              <a:solidFill>
                <a:srgbClr val="139FC9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246" y="3556707"/>
            <a:ext cx="1182286" cy="438722"/>
          </a:xfrm>
          <a:prstGeom prst="rect">
            <a:avLst/>
          </a:prstGeom>
        </p:spPr>
      </p:pic>
      <p:pic>
        <p:nvPicPr>
          <p:cNvPr id="5" name="Picture 4" descr="UNFRANCHISE® OWN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1" y="106561"/>
            <a:ext cx="8404167" cy="681644"/>
          </a:xfrm>
          <a:prstGeom prst="rect">
            <a:avLst/>
          </a:prstGeom>
        </p:spPr>
      </p:pic>
      <p:pic>
        <p:nvPicPr>
          <p:cNvPr id="3" name="Picture 2" descr="Global_NewBDC_Working2_UGC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84" y="5576151"/>
            <a:ext cx="2528916" cy="113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7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1" y="4106205"/>
            <a:ext cx="8379229" cy="270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7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Global_NewBDC_Working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848350" y="4051300"/>
            <a:ext cx="901700" cy="26602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724650" y="4241120"/>
            <a:ext cx="993844" cy="412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200BV</a:t>
            </a:r>
            <a:endParaRPr lang="en-US" sz="1600" b="1" dirty="0">
              <a:solidFill>
                <a:srgbClr val="FB0006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50" y="5478690"/>
            <a:ext cx="8813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42555"/>
                </a:solidFill>
                <a:latin typeface="Arial"/>
                <a:cs typeface="Arial"/>
              </a:rPr>
              <a:t>In </a:t>
            </a: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order for an IRC to </a:t>
            </a:r>
            <a:r>
              <a:rPr lang="en-US" sz="2400" b="1" dirty="0" smtClean="0">
                <a:solidFill>
                  <a:srgbClr val="042555"/>
                </a:solidFill>
                <a:latin typeface="Arial"/>
                <a:cs typeface="Arial"/>
              </a:rPr>
              <a:t>accrue </a:t>
            </a:r>
            <a:r>
              <a:rPr lang="en-US" sz="2400" b="1" dirty="0" smtClean="0">
                <a:solidFill>
                  <a:srgbClr val="FB0006"/>
                </a:solidFill>
                <a:latin typeface="Arial"/>
                <a:cs typeface="Arial"/>
              </a:rPr>
              <a:t>“New Region” </a:t>
            </a:r>
            <a:r>
              <a:rPr lang="en-US" sz="2400" b="1" dirty="0" smtClean="0">
                <a:solidFill>
                  <a:srgbClr val="042555"/>
                </a:solidFill>
                <a:latin typeface="Arial"/>
                <a:cs typeface="Arial"/>
              </a:rPr>
              <a:t>BV/IBV </a:t>
            </a: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from the </a:t>
            </a:r>
            <a:r>
              <a:rPr lang="en-US" sz="2400" b="1" dirty="0">
                <a:solidFill>
                  <a:srgbClr val="FB0006"/>
                </a:solidFill>
                <a:latin typeface="Arial"/>
                <a:cs typeface="Arial"/>
              </a:rPr>
              <a:t>“New Region</a:t>
            </a:r>
            <a:r>
              <a:rPr lang="en-US" sz="2400" b="1" dirty="0" smtClean="0">
                <a:solidFill>
                  <a:srgbClr val="FB0006"/>
                </a:solidFill>
                <a:latin typeface="Arial"/>
                <a:cs typeface="Arial"/>
              </a:rPr>
              <a:t>”</a:t>
            </a:r>
            <a:r>
              <a:rPr lang="en-US" sz="2400" b="1" dirty="0" smtClean="0">
                <a:solidFill>
                  <a:srgbClr val="042555"/>
                </a:solidFill>
                <a:latin typeface="Arial"/>
                <a:cs typeface="Arial"/>
              </a:rPr>
              <a:t>, UFOs </a:t>
            </a: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have to </a:t>
            </a:r>
            <a:r>
              <a:rPr lang="en-US" sz="2400" b="1" dirty="0" smtClean="0">
                <a:solidFill>
                  <a:srgbClr val="042555"/>
                </a:solidFill>
                <a:latin typeface="Arial"/>
                <a:cs typeface="Arial"/>
              </a:rPr>
              <a:t>place and qualify the IRC with a 200 </a:t>
            </a: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BV </a:t>
            </a:r>
            <a:r>
              <a:rPr lang="en-US" sz="2400" b="1" dirty="0" smtClean="0">
                <a:solidFill>
                  <a:srgbClr val="042555"/>
                </a:solidFill>
                <a:latin typeface="Arial"/>
                <a:cs typeface="Arial"/>
              </a:rPr>
              <a:t>product order</a:t>
            </a:r>
            <a:endParaRPr lang="en-US" sz="2400" b="1" dirty="0">
              <a:solidFill>
                <a:srgbClr val="04255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670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Global_NewBDC_Working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848350" y="4051300"/>
            <a:ext cx="901700" cy="26602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724650" y="4241120"/>
            <a:ext cx="993844" cy="412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FB0006"/>
                </a:solidFill>
                <a:latin typeface="Arial"/>
                <a:cs typeface="Arial"/>
              </a:rPr>
              <a:t>200BV</a:t>
            </a:r>
            <a:endParaRPr lang="en-US" sz="1600" b="1" dirty="0">
              <a:solidFill>
                <a:srgbClr val="FB0006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50" y="5478690"/>
            <a:ext cx="8813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B0006"/>
                </a:solidFill>
                <a:latin typeface="Arial"/>
                <a:cs typeface="Arial"/>
              </a:rPr>
              <a:t>“New Region” </a:t>
            </a:r>
            <a:r>
              <a:rPr lang="en-US" sz="2400" b="1" dirty="0" smtClean="0">
                <a:solidFill>
                  <a:srgbClr val="042555"/>
                </a:solidFill>
                <a:latin typeface="Arial"/>
                <a:cs typeface="Arial"/>
              </a:rPr>
              <a:t>GBV is </a:t>
            </a: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converted to </a:t>
            </a:r>
            <a:r>
              <a:rPr lang="en-US" sz="2400" b="1" dirty="0" smtClean="0">
                <a:solidFill>
                  <a:srgbClr val="042555"/>
                </a:solidFill>
                <a:latin typeface="Arial"/>
                <a:cs typeface="Arial"/>
              </a:rPr>
              <a:t>“Home Region” GBV and is accrued by all qualified BDCs in “</a:t>
            </a: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Home Region” </a:t>
            </a:r>
            <a:r>
              <a:rPr lang="en-US" sz="2400" b="1" dirty="0" smtClean="0">
                <a:solidFill>
                  <a:srgbClr val="042555"/>
                </a:solidFill>
                <a:latin typeface="Arial"/>
                <a:cs typeface="Arial"/>
              </a:rPr>
              <a:t> above IRC </a:t>
            </a:r>
            <a:endParaRPr lang="en-US" sz="2400" b="1" dirty="0">
              <a:solidFill>
                <a:srgbClr val="042555"/>
              </a:solidFill>
              <a:latin typeface="Arial"/>
              <a:cs typeface="Arial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7475328" y="3345770"/>
            <a:ext cx="993844" cy="4120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200</a:t>
            </a:r>
            <a:endParaRPr lang="en-US" sz="20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898466" y="2743200"/>
            <a:ext cx="993844" cy="4120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200</a:t>
            </a:r>
            <a:endParaRPr lang="en-US" sz="20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371554" y="2133600"/>
            <a:ext cx="993844" cy="4120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200</a:t>
            </a:r>
            <a:endParaRPr lang="en-US" sz="20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5832406" y="1536700"/>
            <a:ext cx="993844" cy="4120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200</a:t>
            </a:r>
            <a:endParaRPr lang="en-US" sz="20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20" name="Curved Up Arrow 19"/>
          <p:cNvSpPr/>
          <p:nvPr/>
        </p:nvSpPr>
        <p:spPr>
          <a:xfrm rot="13946591">
            <a:off x="7090986" y="3598930"/>
            <a:ext cx="569670" cy="194734"/>
          </a:xfrm>
          <a:prstGeom prst="curvedUpArrow">
            <a:avLst/>
          </a:prstGeom>
          <a:gradFill flip="none" rotWithShape="1">
            <a:gsLst>
              <a:gs pos="0">
                <a:srgbClr val="FB0006"/>
              </a:gs>
              <a:gs pos="100000">
                <a:srgbClr val="1499C1"/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rgbClr val="FB0006"/>
                </a:gs>
                <a:gs pos="100000">
                  <a:srgbClr val="1499C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Curved Up Arrow 20"/>
          <p:cNvSpPr/>
          <p:nvPr/>
        </p:nvSpPr>
        <p:spPr>
          <a:xfrm rot="13946591">
            <a:off x="6597650" y="3004599"/>
            <a:ext cx="3175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 rot="13946591">
            <a:off x="6038850" y="2373831"/>
            <a:ext cx="3175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 rot="13946591">
            <a:off x="5499702" y="1764231"/>
            <a:ext cx="3175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Curved Up Arrow 23"/>
          <p:cNvSpPr/>
          <p:nvPr/>
        </p:nvSpPr>
        <p:spPr>
          <a:xfrm rot="13946591">
            <a:off x="4951168" y="972690"/>
            <a:ext cx="686337" cy="310185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Curved Up Arrow 24"/>
          <p:cNvSpPr/>
          <p:nvPr/>
        </p:nvSpPr>
        <p:spPr>
          <a:xfrm rot="13946591">
            <a:off x="4396601" y="424475"/>
            <a:ext cx="686337" cy="310185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5588602" y="946150"/>
            <a:ext cx="993844" cy="4120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200</a:t>
            </a:r>
            <a:endParaRPr lang="en-US" sz="20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5071897" y="381000"/>
            <a:ext cx="993844" cy="4120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1499C1"/>
                </a:solidFill>
                <a:latin typeface="Arial"/>
                <a:cs typeface="Arial"/>
              </a:rPr>
              <a:t>200</a:t>
            </a:r>
            <a:endParaRPr lang="en-US" sz="20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374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4" grpId="0"/>
      <p:bldP spid="15" grpId="0"/>
      <p:bldP spid="16" grpId="0"/>
      <p:bldP spid="17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4342</TotalTime>
  <Words>1727</Words>
  <Application>Microsoft Macintosh PowerPoint</Application>
  <PresentationFormat>On-screen Show (4:3)</PresentationFormat>
  <Paragraphs>351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Global Unification  </vt:lpstr>
      <vt:lpstr>Global.shop.com Asia-Pacific Unification EMP IRC UGC  </vt:lpstr>
      <vt:lpstr>PowerPoint Presentation</vt:lpstr>
      <vt:lpstr> Change the dynamics!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Market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Billy Layton</dc:creator>
  <cp:lastModifiedBy>Ryan Stack</cp:lastModifiedBy>
  <cp:revision>179</cp:revision>
  <cp:lastPrinted>2014-01-29T17:03:25Z</cp:lastPrinted>
  <dcterms:created xsi:type="dcterms:W3CDTF">2014-03-07T15:30:25Z</dcterms:created>
  <dcterms:modified xsi:type="dcterms:W3CDTF">2014-04-15T16:21:02Z</dcterms:modified>
</cp:coreProperties>
</file>